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7" roundtripDataSignature="AMtx7miyYx53bIMcs5cEr0tP8V8XW3C0o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customschemas.google.com/relationships/presentationmetadata" Target="metadata"/><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fr-C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2" name="Google Shape;82;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3" name="Google Shape;83;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CA"/>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1" name="Google Shape;171;p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244f0ebe580_0_6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0" name="Google Shape;180;g244f0ebe580_0_6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244f0ebe580_0_7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9" name="Google Shape;189;g244f0ebe580_0_7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4" name="Google Shape;94;p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244f0ebe580_0_4: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4" name="Google Shape;104;g244f0ebe580_0_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244f0ebe580_0_1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4" name="Google Shape;114;g244f0ebe580_0_1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244f0ebe580_0_5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4" name="Google Shape;124;g244f0ebe580_0_5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250977896fd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4" name="Google Shape;134;g250977896fd_0_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4" name="Google Shape;144;p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250977896fd_0_1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3" name="Google Shape;153;g250977896fd_0_1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250977896fd_0_9: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2" name="Google Shape;162;g250977896fd_0_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e de titre">
  <p:cSld name="Diapositive de titre">
    <p:spTree>
      <p:nvGrpSpPr>
        <p:cNvPr id="15" name="Shape 15"/>
        <p:cNvGrpSpPr/>
        <p:nvPr/>
      </p:nvGrpSpPr>
      <p:grpSpPr>
        <a:xfrm>
          <a:off x="0" y="0"/>
          <a:ext cx="0" cy="0"/>
          <a:chOff x="0" y="0"/>
          <a:chExt cx="0" cy="0"/>
        </a:xfrm>
      </p:grpSpPr>
      <p:pic>
        <p:nvPicPr>
          <p:cNvPr id="16" name="Google Shape;16;p6"/>
          <p:cNvPicPr preferRelativeResize="0"/>
          <p:nvPr/>
        </p:nvPicPr>
        <p:blipFill rotWithShape="1">
          <a:blip r:embed="rId2">
            <a:alphaModFix/>
          </a:blip>
          <a:srcRect b="0" l="0" r="0" t="0"/>
          <a:stretch/>
        </p:blipFill>
        <p:spPr>
          <a:xfrm>
            <a:off x="0" y="0"/>
            <a:ext cx="9144000" cy="685800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texte vertical" type="vertTx">
  <p:cSld name="VERTICAL_TEXT">
    <p:spTree>
      <p:nvGrpSpPr>
        <p:cNvPr id="68" name="Shape 68"/>
        <p:cNvGrpSpPr/>
        <p:nvPr/>
      </p:nvGrpSpPr>
      <p:grpSpPr>
        <a:xfrm>
          <a:off x="0" y="0"/>
          <a:ext cx="0" cy="0"/>
          <a:chOff x="0" y="0"/>
          <a:chExt cx="0" cy="0"/>
        </a:xfrm>
      </p:grpSpPr>
      <p:sp>
        <p:nvSpPr>
          <p:cNvPr id="69" name="Google Shape;69;p15"/>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5"/>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5"/>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5"/>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5"/>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C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vertical et texte" type="vertTitleAndTx">
  <p:cSld name="VERTICAL_TITLE_AND_VERTICAL_TEXT">
    <p:spTree>
      <p:nvGrpSpPr>
        <p:cNvPr id="74" name="Shape 74"/>
        <p:cNvGrpSpPr/>
        <p:nvPr/>
      </p:nvGrpSpPr>
      <p:grpSpPr>
        <a:xfrm>
          <a:off x="0" y="0"/>
          <a:ext cx="0" cy="0"/>
          <a:chOff x="0" y="0"/>
          <a:chExt cx="0" cy="0"/>
        </a:xfrm>
      </p:grpSpPr>
      <p:sp>
        <p:nvSpPr>
          <p:cNvPr id="75" name="Google Shape;75;p16"/>
          <p:cNvSpPr txBox="1"/>
          <p:nvPr>
            <p:ph type="title"/>
          </p:nvPr>
        </p:nvSpPr>
        <p:spPr>
          <a:xfrm rot="5400000">
            <a:off x="4623594" y="2285207"/>
            <a:ext cx="5811838" cy="197167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6"/>
          <p:cNvSpPr txBox="1"/>
          <p:nvPr>
            <p:ph idx="1" type="body"/>
          </p:nvPr>
        </p:nvSpPr>
        <p:spPr>
          <a:xfrm rot="5400000">
            <a:off x="623094" y="370681"/>
            <a:ext cx="5811838" cy="58007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6"/>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6"/>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6"/>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C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contenu" type="obj">
  <p:cSld name="OBJECT">
    <p:spTree>
      <p:nvGrpSpPr>
        <p:cNvPr id="17" name="Shape 17"/>
        <p:cNvGrpSpPr/>
        <p:nvPr/>
      </p:nvGrpSpPr>
      <p:grpSpPr>
        <a:xfrm>
          <a:off x="0" y="0"/>
          <a:ext cx="0" cy="0"/>
          <a:chOff x="0" y="0"/>
          <a:chExt cx="0" cy="0"/>
        </a:xfrm>
      </p:grpSpPr>
      <p:sp>
        <p:nvSpPr>
          <p:cNvPr id="18" name="Google Shape;18;p7"/>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7"/>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7"/>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7"/>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7"/>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C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de section" type="secHead">
  <p:cSld name="SECTION_HEADER">
    <p:spTree>
      <p:nvGrpSpPr>
        <p:cNvPr id="23" name="Shape 23"/>
        <p:cNvGrpSpPr/>
        <p:nvPr/>
      </p:nvGrpSpPr>
      <p:grpSpPr>
        <a:xfrm>
          <a:off x="0" y="0"/>
          <a:ext cx="0" cy="0"/>
          <a:chOff x="0" y="0"/>
          <a:chExt cx="0" cy="0"/>
        </a:xfrm>
      </p:grpSpPr>
      <p:sp>
        <p:nvSpPr>
          <p:cNvPr id="24" name="Google Shape;24;p8"/>
          <p:cNvSpPr txBox="1"/>
          <p:nvPr>
            <p:ph type="title"/>
          </p:nvPr>
        </p:nvSpPr>
        <p:spPr>
          <a:xfrm>
            <a:off x="623888" y="1709739"/>
            <a:ext cx="78867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8"/>
          <p:cNvSpPr txBox="1"/>
          <p:nvPr>
            <p:ph idx="1" type="body"/>
          </p:nvPr>
        </p:nvSpPr>
        <p:spPr>
          <a:xfrm>
            <a:off x="623888" y="4589464"/>
            <a:ext cx="78867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sz="2400">
                <a:solidFill>
                  <a:schemeClr val="dk1"/>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8"/>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8"/>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8"/>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C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ux contenus" type="twoObj">
  <p:cSld name="TWO_OBJECTS">
    <p:spTree>
      <p:nvGrpSpPr>
        <p:cNvPr id="29" name="Shape 29"/>
        <p:cNvGrpSpPr/>
        <p:nvPr/>
      </p:nvGrpSpPr>
      <p:grpSpPr>
        <a:xfrm>
          <a:off x="0" y="0"/>
          <a:ext cx="0" cy="0"/>
          <a:chOff x="0" y="0"/>
          <a:chExt cx="0" cy="0"/>
        </a:xfrm>
      </p:grpSpPr>
      <p:sp>
        <p:nvSpPr>
          <p:cNvPr id="30" name="Google Shape;30;p9"/>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9"/>
          <p:cNvSpPr txBox="1"/>
          <p:nvPr>
            <p:ph idx="1" type="body"/>
          </p:nvPr>
        </p:nvSpPr>
        <p:spPr>
          <a:xfrm>
            <a:off x="628650" y="1825625"/>
            <a:ext cx="38862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9"/>
          <p:cNvSpPr txBox="1"/>
          <p:nvPr>
            <p:ph idx="2" type="body"/>
          </p:nvPr>
        </p:nvSpPr>
        <p:spPr>
          <a:xfrm>
            <a:off x="4629150" y="1825625"/>
            <a:ext cx="38862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9"/>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9"/>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9"/>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C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ison" type="twoTxTwoObj">
  <p:cSld name="TWO_OBJECTS_WITH_TEXT">
    <p:spTree>
      <p:nvGrpSpPr>
        <p:cNvPr id="36" name="Shape 36"/>
        <p:cNvGrpSpPr/>
        <p:nvPr/>
      </p:nvGrpSpPr>
      <p:grpSpPr>
        <a:xfrm>
          <a:off x="0" y="0"/>
          <a:ext cx="0" cy="0"/>
          <a:chOff x="0" y="0"/>
          <a:chExt cx="0" cy="0"/>
        </a:xfrm>
      </p:grpSpPr>
      <p:sp>
        <p:nvSpPr>
          <p:cNvPr id="37" name="Google Shape;37;p10"/>
          <p:cNvSpPr txBox="1"/>
          <p:nvPr>
            <p:ph type="title"/>
          </p:nvPr>
        </p:nvSpPr>
        <p:spPr>
          <a:xfrm>
            <a:off x="629841"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0"/>
          <p:cNvSpPr txBox="1"/>
          <p:nvPr>
            <p:ph idx="1" type="body"/>
          </p:nvPr>
        </p:nvSpPr>
        <p:spPr>
          <a:xfrm>
            <a:off x="629842" y="1681163"/>
            <a:ext cx="3868340"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0"/>
          <p:cNvSpPr txBox="1"/>
          <p:nvPr>
            <p:ph idx="2" type="body"/>
          </p:nvPr>
        </p:nvSpPr>
        <p:spPr>
          <a:xfrm>
            <a:off x="629842" y="2505075"/>
            <a:ext cx="3868340"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0"/>
          <p:cNvSpPr txBox="1"/>
          <p:nvPr>
            <p:ph idx="3" type="body"/>
          </p:nvPr>
        </p:nvSpPr>
        <p:spPr>
          <a:xfrm>
            <a:off x="4629150" y="1681163"/>
            <a:ext cx="3887391"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0"/>
          <p:cNvSpPr txBox="1"/>
          <p:nvPr>
            <p:ph idx="4" type="body"/>
          </p:nvPr>
        </p:nvSpPr>
        <p:spPr>
          <a:xfrm>
            <a:off x="4629150" y="2505075"/>
            <a:ext cx="3887391"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0"/>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0"/>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0"/>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C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seul" type="titleOnly">
  <p:cSld name="TITLE_ONLY">
    <p:spTree>
      <p:nvGrpSpPr>
        <p:cNvPr id="45" name="Shape 45"/>
        <p:cNvGrpSpPr/>
        <p:nvPr/>
      </p:nvGrpSpPr>
      <p:grpSpPr>
        <a:xfrm>
          <a:off x="0" y="0"/>
          <a:ext cx="0" cy="0"/>
          <a:chOff x="0" y="0"/>
          <a:chExt cx="0" cy="0"/>
        </a:xfrm>
      </p:grpSpPr>
      <p:sp>
        <p:nvSpPr>
          <p:cNvPr id="46" name="Google Shape;46;p11"/>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1"/>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1"/>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1"/>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C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ide" type="blank">
  <p:cSld name="BLANK">
    <p:spTree>
      <p:nvGrpSpPr>
        <p:cNvPr id="50" name="Shape 50"/>
        <p:cNvGrpSpPr/>
        <p:nvPr/>
      </p:nvGrpSpPr>
      <p:grpSpPr>
        <a:xfrm>
          <a:off x="0" y="0"/>
          <a:ext cx="0" cy="0"/>
          <a:chOff x="0" y="0"/>
          <a:chExt cx="0" cy="0"/>
        </a:xfrm>
      </p:grpSpPr>
      <p:sp>
        <p:nvSpPr>
          <p:cNvPr id="51" name="Google Shape;51;p12"/>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2"/>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2"/>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C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 avec légende" type="objTx">
  <p:cSld name="OBJECT_WITH_CAPTION_TEXT">
    <p:spTree>
      <p:nvGrpSpPr>
        <p:cNvPr id="54" name="Shape 54"/>
        <p:cNvGrpSpPr/>
        <p:nvPr/>
      </p:nvGrpSpPr>
      <p:grpSpPr>
        <a:xfrm>
          <a:off x="0" y="0"/>
          <a:ext cx="0" cy="0"/>
          <a:chOff x="0" y="0"/>
          <a:chExt cx="0" cy="0"/>
        </a:xfrm>
      </p:grpSpPr>
      <p:sp>
        <p:nvSpPr>
          <p:cNvPr id="55" name="Google Shape;55;p13"/>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3"/>
          <p:cNvSpPr txBox="1"/>
          <p:nvPr>
            <p:ph idx="1" type="body"/>
          </p:nvPr>
        </p:nvSpPr>
        <p:spPr>
          <a:xfrm>
            <a:off x="3887391" y="987426"/>
            <a:ext cx="462915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3"/>
          <p:cNvSpPr txBox="1"/>
          <p:nvPr>
            <p:ph idx="2" type="body"/>
          </p:nvPr>
        </p:nvSpPr>
        <p:spPr>
          <a:xfrm>
            <a:off x="629841" y="2057400"/>
            <a:ext cx="2949178"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3"/>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3"/>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3"/>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C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avec légende" type="picTx">
  <p:cSld name="PICTURE_WITH_CAPTION_TEXT">
    <p:spTree>
      <p:nvGrpSpPr>
        <p:cNvPr id="61" name="Shape 61"/>
        <p:cNvGrpSpPr/>
        <p:nvPr/>
      </p:nvGrpSpPr>
      <p:grpSpPr>
        <a:xfrm>
          <a:off x="0" y="0"/>
          <a:ext cx="0" cy="0"/>
          <a:chOff x="0" y="0"/>
          <a:chExt cx="0" cy="0"/>
        </a:xfrm>
      </p:grpSpPr>
      <p:sp>
        <p:nvSpPr>
          <p:cNvPr id="62" name="Google Shape;62;p14"/>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4"/>
          <p:cNvSpPr/>
          <p:nvPr>
            <p:ph idx="2" type="pic"/>
          </p:nvPr>
        </p:nvSpPr>
        <p:spPr>
          <a:xfrm>
            <a:off x="3887391" y="987426"/>
            <a:ext cx="4629150" cy="4873625"/>
          </a:xfrm>
          <a:prstGeom prst="rect">
            <a:avLst/>
          </a:prstGeom>
          <a:noFill/>
          <a:ln>
            <a:noFill/>
          </a:ln>
        </p:spPr>
      </p:sp>
      <p:sp>
        <p:nvSpPr>
          <p:cNvPr id="64" name="Google Shape;64;p14"/>
          <p:cNvSpPr txBox="1"/>
          <p:nvPr>
            <p:ph idx="1" type="body"/>
          </p:nvPr>
        </p:nvSpPr>
        <p:spPr>
          <a:xfrm>
            <a:off x="629841" y="2057400"/>
            <a:ext cx="2949178"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4"/>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4"/>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4"/>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C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5"/>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5"/>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5"/>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5"/>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5"/>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CA"/>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
          <p:cNvSpPr txBox="1"/>
          <p:nvPr/>
        </p:nvSpPr>
        <p:spPr>
          <a:xfrm>
            <a:off x="373691" y="447260"/>
            <a:ext cx="6748669" cy="1152939"/>
          </a:xfrm>
          <a:prstGeom prst="rect">
            <a:avLst/>
          </a:prstGeom>
          <a:noFill/>
          <a:ln>
            <a:noFill/>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chemeClr val="lt1"/>
              </a:buClr>
              <a:buSzPts val="2400"/>
              <a:buFont typeface="Calibri"/>
              <a:buNone/>
            </a:pPr>
            <a:r>
              <a:rPr b="1" i="0" lang="fr-CA" sz="2400" u="none" cap="none" strike="noStrike">
                <a:solidFill>
                  <a:schemeClr val="lt1"/>
                </a:solidFill>
                <a:latin typeface="Calibri"/>
                <a:ea typeface="Calibri"/>
                <a:cs typeface="Calibri"/>
                <a:sym typeface="Calibri"/>
              </a:rPr>
              <a:t>Programme d’impact communautaire</a:t>
            </a:r>
            <a:endParaRPr/>
          </a:p>
          <a:p>
            <a:pPr indent="0" lvl="0" marL="0" marR="0" rtl="0" algn="l">
              <a:lnSpc>
                <a:spcPct val="90000"/>
              </a:lnSpc>
              <a:spcBef>
                <a:spcPts val="0"/>
              </a:spcBef>
              <a:spcAft>
                <a:spcPts val="0"/>
              </a:spcAft>
              <a:buClr>
                <a:schemeClr val="lt1"/>
              </a:buClr>
              <a:buSzPts val="2400"/>
              <a:buFont typeface="Calibri"/>
              <a:buNone/>
            </a:pPr>
            <a:r>
              <a:t/>
            </a:r>
            <a:endParaRPr b="1" i="0" sz="2400" u="none" cap="none" strike="noStrike">
              <a:solidFill>
                <a:schemeClr val="lt1"/>
              </a:solidFill>
              <a:latin typeface="Calibri"/>
              <a:ea typeface="Calibri"/>
              <a:cs typeface="Calibri"/>
              <a:sym typeface="Calibri"/>
            </a:endParaRPr>
          </a:p>
          <a:p>
            <a:pPr indent="0" lvl="0" marL="0" marR="0" rtl="0" algn="l">
              <a:lnSpc>
                <a:spcPct val="90000"/>
              </a:lnSpc>
              <a:spcBef>
                <a:spcPts val="0"/>
              </a:spcBef>
              <a:spcAft>
                <a:spcPts val="0"/>
              </a:spcAft>
              <a:buClr>
                <a:schemeClr val="lt1"/>
              </a:buClr>
              <a:buSzPts val="2400"/>
              <a:buFont typeface="Calibri"/>
              <a:buNone/>
            </a:pPr>
            <a:r>
              <a:rPr b="1" i="0" lang="fr-CA" sz="2400" u="none" cap="none" strike="noStrike">
                <a:solidFill>
                  <a:schemeClr val="lt1"/>
                </a:solidFill>
                <a:latin typeface="Calibri"/>
                <a:ea typeface="Calibri"/>
                <a:cs typeface="Calibri"/>
                <a:sym typeface="Calibri"/>
              </a:rPr>
              <a:t>Community Impact Program</a:t>
            </a:r>
            <a:endParaRPr/>
          </a:p>
        </p:txBody>
      </p:sp>
      <p:cxnSp>
        <p:nvCxnSpPr>
          <p:cNvPr id="86" name="Google Shape;86;p1"/>
          <p:cNvCxnSpPr/>
          <p:nvPr/>
        </p:nvCxnSpPr>
        <p:spPr>
          <a:xfrm>
            <a:off x="447261" y="1036866"/>
            <a:ext cx="6675099" cy="0"/>
          </a:xfrm>
          <a:prstGeom prst="straightConnector1">
            <a:avLst/>
          </a:prstGeom>
          <a:noFill/>
          <a:ln cap="flat" cmpd="sng" w="19050">
            <a:solidFill>
              <a:srgbClr val="0283C8"/>
            </a:solidFill>
            <a:prstDash val="solid"/>
            <a:miter lim="800000"/>
            <a:headEnd len="sm" w="sm" type="none"/>
            <a:tailEnd len="sm" w="sm" type="none"/>
          </a:ln>
        </p:spPr>
      </p:cxnSp>
      <p:sp>
        <p:nvSpPr>
          <p:cNvPr id="87" name="Google Shape;87;p1"/>
          <p:cNvSpPr txBox="1"/>
          <p:nvPr/>
        </p:nvSpPr>
        <p:spPr>
          <a:xfrm>
            <a:off x="373690" y="2097157"/>
            <a:ext cx="8287709" cy="4506840"/>
          </a:xfrm>
          <a:prstGeom prst="rect">
            <a:avLst/>
          </a:prstGeom>
          <a:noFill/>
          <a:ln>
            <a:noFill/>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rgbClr val="045EA4"/>
              </a:buClr>
              <a:buSzPts val="1600"/>
              <a:buFont typeface="Arial"/>
              <a:buNone/>
            </a:pPr>
            <a:r>
              <a:t/>
            </a:r>
            <a:endParaRPr b="0" i="0" sz="1600" u="none" cap="none" strike="noStrike">
              <a:solidFill>
                <a:srgbClr val="143853"/>
              </a:solidFill>
              <a:latin typeface="Calibri"/>
              <a:ea typeface="Calibri"/>
              <a:cs typeface="Calibri"/>
              <a:sym typeface="Calibri"/>
            </a:endParaRPr>
          </a:p>
        </p:txBody>
      </p:sp>
      <p:sp>
        <p:nvSpPr>
          <p:cNvPr id="88" name="Google Shape;88;p1"/>
          <p:cNvSpPr txBox="1"/>
          <p:nvPr/>
        </p:nvSpPr>
        <p:spPr>
          <a:xfrm>
            <a:off x="7960659" y="968188"/>
            <a:ext cx="18473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9" name="Google Shape;89;p1"/>
          <p:cNvSpPr txBox="1"/>
          <p:nvPr/>
        </p:nvSpPr>
        <p:spPr>
          <a:xfrm>
            <a:off x="373690" y="2097157"/>
            <a:ext cx="5363721" cy="4313583"/>
          </a:xfrm>
          <a:prstGeom prst="rect">
            <a:avLst/>
          </a:prstGeom>
          <a:noFill/>
          <a:ln>
            <a:noFill/>
          </a:ln>
        </p:spPr>
        <p:txBody>
          <a:bodyPr anchorCtr="0" anchor="t" bIns="45700" lIns="91425" spcFirstLastPara="1" rIns="91425" wrap="square" tIns="45700">
            <a:normAutofit/>
          </a:bodyPr>
          <a:lstStyle/>
          <a:p>
            <a:pPr indent="0" lvl="0" marL="0" marR="0" rtl="0" algn="just">
              <a:lnSpc>
                <a:spcPct val="90000"/>
              </a:lnSpc>
              <a:spcBef>
                <a:spcPts val="0"/>
              </a:spcBef>
              <a:spcAft>
                <a:spcPts val="0"/>
              </a:spcAft>
              <a:buClr>
                <a:srgbClr val="143853"/>
              </a:buClr>
              <a:buSzPts val="1600"/>
              <a:buFont typeface="Arial"/>
              <a:buNone/>
            </a:pPr>
            <a:r>
              <a:rPr b="0" lang="fr-CA" sz="1600" u="none">
                <a:solidFill>
                  <a:srgbClr val="143853"/>
                </a:solidFill>
                <a:latin typeface="Calibri"/>
                <a:ea typeface="Calibri"/>
                <a:cs typeface="Calibri"/>
                <a:sym typeface="Calibri"/>
              </a:rPr>
              <a:t>Grâce au Programme d’impact communautaire, les pêcheurs se sont engagés à investir dans leurs régions, pour favoriser la prospérité collective et le développement de projets communautaires. Mis en place par les pêcheurs côtiers de l’UPM, le programme est entièrement dédié à l’appui d’investissements ou d’initiatives communautaires dans la province du Nouveau-Brunswick. Les fonds réinvestis dans la communauté proviennent d’une partie des bénéfices du quota de pêche au crabe des neiges de l’UPM.</a:t>
            </a:r>
            <a:endParaRPr/>
          </a:p>
          <a:p>
            <a:pPr indent="0" lvl="0" marL="0" marR="0" rtl="0" algn="just">
              <a:lnSpc>
                <a:spcPct val="90000"/>
              </a:lnSpc>
              <a:spcBef>
                <a:spcPts val="1000"/>
              </a:spcBef>
              <a:spcAft>
                <a:spcPts val="0"/>
              </a:spcAft>
              <a:buClr>
                <a:srgbClr val="143853"/>
              </a:buClr>
              <a:buSzPts val="1600"/>
              <a:buFont typeface="Arial"/>
              <a:buNone/>
            </a:pPr>
            <a:r>
              <a:rPr b="1" lang="fr-CA" sz="1600" u="none">
                <a:solidFill>
                  <a:srgbClr val="143853"/>
                </a:solidFill>
                <a:latin typeface="Calibri"/>
                <a:ea typeface="Calibri"/>
                <a:cs typeface="Calibri"/>
                <a:sym typeface="Calibri"/>
              </a:rPr>
              <a:t>***</a:t>
            </a:r>
            <a:endParaRPr/>
          </a:p>
          <a:p>
            <a:pPr indent="0" lvl="0" marL="0" marR="0" rtl="0" algn="just">
              <a:lnSpc>
                <a:spcPct val="90000"/>
              </a:lnSpc>
              <a:spcBef>
                <a:spcPts val="1000"/>
              </a:spcBef>
              <a:spcAft>
                <a:spcPts val="0"/>
              </a:spcAft>
              <a:buClr>
                <a:srgbClr val="143853"/>
              </a:buClr>
              <a:buSzPts val="1600"/>
              <a:buFont typeface="Arial"/>
              <a:buNone/>
            </a:pPr>
            <a:r>
              <a:rPr b="0" lang="fr-CA" sz="1600" u="none">
                <a:solidFill>
                  <a:srgbClr val="143853"/>
                </a:solidFill>
                <a:latin typeface="Calibri"/>
                <a:ea typeface="Calibri"/>
                <a:cs typeface="Calibri"/>
                <a:sym typeface="Calibri"/>
              </a:rPr>
              <a:t>Through the Community Impact Program, fishermen have made a commitment to invest in their regions, to promote collective prosperity and the development of community projects. Created by the MFU inshore fishermen, the program is entirely dedicated to support community investments or initiatives in the province of New Brunswick. Funds reinvested in the community come from a part of the profits of the MFU snow crab fishery quota.</a:t>
            </a:r>
            <a:endParaRPr/>
          </a:p>
          <a:p>
            <a:pPr indent="0" lvl="0" marL="0" marR="0" rtl="0" algn="l">
              <a:lnSpc>
                <a:spcPct val="90000"/>
              </a:lnSpc>
              <a:spcBef>
                <a:spcPts val="1000"/>
              </a:spcBef>
              <a:spcAft>
                <a:spcPts val="0"/>
              </a:spcAft>
              <a:buClr>
                <a:srgbClr val="045EA4"/>
              </a:buClr>
              <a:buSzPts val="1600"/>
              <a:buFont typeface="Arial"/>
              <a:buNone/>
            </a:pPr>
            <a:r>
              <a:t/>
            </a:r>
            <a:endParaRPr b="1" sz="1600" u="none">
              <a:solidFill>
                <a:srgbClr val="143853"/>
              </a:solidFill>
              <a:latin typeface="Calibri"/>
              <a:ea typeface="Calibri"/>
              <a:cs typeface="Calibri"/>
              <a:sym typeface="Calibri"/>
            </a:endParaRPr>
          </a:p>
        </p:txBody>
      </p:sp>
      <p:sp>
        <p:nvSpPr>
          <p:cNvPr id="90" name="Google Shape;90;p1"/>
          <p:cNvSpPr/>
          <p:nvPr/>
        </p:nvSpPr>
        <p:spPr>
          <a:xfrm>
            <a:off x="7703507" y="447260"/>
            <a:ext cx="1290181" cy="767765"/>
          </a:xfrm>
          <a:prstGeom prst="rect">
            <a:avLst/>
          </a:prstGeom>
          <a:solidFill>
            <a:srgbClr val="14385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91" name="Google Shape;91;p1"/>
          <p:cNvPicPr preferRelativeResize="0"/>
          <p:nvPr/>
        </p:nvPicPr>
        <p:blipFill rotWithShape="1">
          <a:blip r:embed="rId3">
            <a:alphaModFix/>
          </a:blip>
          <a:srcRect b="0" l="0" r="0" t="0"/>
          <a:stretch/>
        </p:blipFill>
        <p:spPr>
          <a:xfrm>
            <a:off x="7478615" y="361628"/>
            <a:ext cx="1665385" cy="898779"/>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cxnSp>
        <p:nvCxnSpPr>
          <p:cNvPr id="173" name="Google Shape;173;p4"/>
          <p:cNvCxnSpPr/>
          <p:nvPr/>
        </p:nvCxnSpPr>
        <p:spPr>
          <a:xfrm>
            <a:off x="447261" y="1036866"/>
            <a:ext cx="6675099" cy="0"/>
          </a:xfrm>
          <a:prstGeom prst="straightConnector1">
            <a:avLst/>
          </a:prstGeom>
          <a:noFill/>
          <a:ln cap="flat" cmpd="sng" w="19050">
            <a:solidFill>
              <a:srgbClr val="0283C8"/>
            </a:solidFill>
            <a:prstDash val="solid"/>
            <a:miter lim="800000"/>
            <a:headEnd len="sm" w="sm" type="none"/>
            <a:tailEnd len="sm" w="sm" type="none"/>
          </a:ln>
        </p:spPr>
      </p:cxnSp>
      <p:sp>
        <p:nvSpPr>
          <p:cNvPr id="174" name="Google Shape;174;p4"/>
          <p:cNvSpPr txBox="1"/>
          <p:nvPr/>
        </p:nvSpPr>
        <p:spPr>
          <a:xfrm>
            <a:off x="373691" y="2097157"/>
            <a:ext cx="5312734" cy="4313583"/>
          </a:xfrm>
          <a:prstGeom prst="rect">
            <a:avLst/>
          </a:prstGeom>
          <a:noFill/>
          <a:ln>
            <a:noFill/>
          </a:ln>
        </p:spPr>
        <p:txBody>
          <a:bodyPr anchorCtr="0" anchor="t" bIns="45700" lIns="91425" spcFirstLastPara="1" rIns="91425" wrap="square" tIns="45700">
            <a:normAutofit lnSpcReduction="20000"/>
          </a:bodyPr>
          <a:lstStyle/>
          <a:p>
            <a:pPr indent="0" lvl="0" marL="0" marR="0" rtl="0" algn="l">
              <a:lnSpc>
                <a:spcPct val="115000"/>
              </a:lnSpc>
              <a:spcBef>
                <a:spcPts val="0"/>
              </a:spcBef>
              <a:spcAft>
                <a:spcPts val="0"/>
              </a:spcAft>
              <a:buClr>
                <a:srgbClr val="143853"/>
              </a:buClr>
              <a:buSzPts val="1600"/>
              <a:buFont typeface="Arial"/>
              <a:buNone/>
            </a:pPr>
            <a:r>
              <a:rPr b="1" lang="fr-CA" sz="1600">
                <a:solidFill>
                  <a:schemeClr val="dk1"/>
                </a:solidFill>
                <a:latin typeface="Calibri"/>
                <a:ea typeface="Calibri"/>
                <a:cs typeface="Calibri"/>
                <a:sym typeface="Calibri"/>
              </a:rPr>
              <a:t>Quai Escuminac Wharf</a:t>
            </a:r>
            <a:endParaRPr sz="1600">
              <a:solidFill>
                <a:schemeClr val="dk1"/>
              </a:solidFill>
              <a:latin typeface="Calibri"/>
              <a:ea typeface="Calibri"/>
              <a:cs typeface="Calibri"/>
              <a:sym typeface="Calibri"/>
            </a:endParaRPr>
          </a:p>
          <a:p>
            <a:pPr indent="-317500" lvl="0" marL="457200" marR="0" rtl="0" algn="l">
              <a:lnSpc>
                <a:spcPct val="115000"/>
              </a:lnSpc>
              <a:spcBef>
                <a:spcPts val="1000"/>
              </a:spcBef>
              <a:spcAft>
                <a:spcPts val="0"/>
              </a:spcAft>
              <a:buClr>
                <a:schemeClr val="dk1"/>
              </a:buClr>
              <a:buSzPts val="1400"/>
              <a:buChar char="●"/>
            </a:pPr>
            <a:r>
              <a:rPr lang="fr-CA" sz="1600">
                <a:solidFill>
                  <a:schemeClr val="dk1"/>
                </a:solidFill>
                <a:latin typeface="Calibri"/>
                <a:ea typeface="Calibri"/>
                <a:cs typeface="Calibri"/>
                <a:sym typeface="Calibri"/>
              </a:rPr>
              <a:t>79 514$ - Paroisse Ste-Anne </a:t>
            </a:r>
            <a:r>
              <a:rPr i="1" lang="fr-CA" sz="1600">
                <a:solidFill>
                  <a:schemeClr val="dk1"/>
                </a:solidFill>
                <a:latin typeface="Calibri"/>
                <a:ea typeface="Calibri"/>
                <a:cs typeface="Calibri"/>
                <a:sym typeface="Calibri"/>
              </a:rPr>
              <a:t>Parish</a:t>
            </a:r>
            <a:endParaRPr i="1" sz="1600">
              <a:solidFill>
                <a:schemeClr val="dk1"/>
              </a:solidFill>
              <a:latin typeface="Calibri"/>
              <a:ea typeface="Calibri"/>
              <a:cs typeface="Calibri"/>
              <a:sym typeface="Calibri"/>
            </a:endParaRPr>
          </a:p>
          <a:p>
            <a:pPr indent="-330200" lvl="0" marL="457200" marR="0" rtl="0" algn="l">
              <a:lnSpc>
                <a:spcPct val="115000"/>
              </a:lnSpc>
              <a:spcBef>
                <a:spcPts val="0"/>
              </a:spcBef>
              <a:spcAft>
                <a:spcPts val="0"/>
              </a:spcAft>
              <a:buClr>
                <a:schemeClr val="dk1"/>
              </a:buClr>
              <a:buSzPts val="1600"/>
              <a:buFont typeface="Calibri"/>
              <a:buChar char="●"/>
            </a:pPr>
            <a:r>
              <a:rPr lang="fr-CA" sz="1600">
                <a:solidFill>
                  <a:schemeClr val="dk1"/>
                </a:solidFill>
                <a:latin typeface="Calibri"/>
                <a:ea typeface="Calibri"/>
                <a:cs typeface="Calibri"/>
                <a:sym typeface="Calibri"/>
              </a:rPr>
              <a:t>150 000$ - Aréna Adé Thériault </a:t>
            </a:r>
            <a:r>
              <a:rPr i="1" lang="fr-CA" sz="1600">
                <a:solidFill>
                  <a:schemeClr val="dk1"/>
                </a:solidFill>
                <a:latin typeface="Calibri"/>
                <a:ea typeface="Calibri"/>
                <a:cs typeface="Calibri"/>
                <a:sym typeface="Calibri"/>
              </a:rPr>
              <a:t>Arena</a:t>
            </a:r>
            <a:endParaRPr i="1" sz="1600">
              <a:solidFill>
                <a:schemeClr val="dk1"/>
              </a:solidFill>
              <a:latin typeface="Calibri"/>
              <a:ea typeface="Calibri"/>
              <a:cs typeface="Calibri"/>
              <a:sym typeface="Calibri"/>
            </a:endParaRPr>
          </a:p>
          <a:p>
            <a:pPr indent="-330200" lvl="0" marL="457200" marR="0" rtl="0" algn="l">
              <a:lnSpc>
                <a:spcPct val="115000"/>
              </a:lnSpc>
              <a:spcBef>
                <a:spcPts val="0"/>
              </a:spcBef>
              <a:spcAft>
                <a:spcPts val="0"/>
              </a:spcAft>
              <a:buClr>
                <a:schemeClr val="dk1"/>
              </a:buClr>
              <a:buSzPts val="1600"/>
              <a:buFont typeface="Calibri"/>
              <a:buChar char="●"/>
            </a:pPr>
            <a:r>
              <a:rPr lang="fr-CA" sz="1600">
                <a:solidFill>
                  <a:schemeClr val="dk1"/>
                </a:solidFill>
                <a:latin typeface="Calibri"/>
                <a:ea typeface="Calibri"/>
                <a:cs typeface="Calibri"/>
                <a:sym typeface="Calibri"/>
              </a:rPr>
              <a:t>150 000$ - Centre communautaire de Baie-Ste-Anne </a:t>
            </a:r>
            <a:r>
              <a:rPr i="1" lang="fr-CA" sz="1600">
                <a:solidFill>
                  <a:schemeClr val="dk1"/>
                </a:solidFill>
                <a:latin typeface="Calibri"/>
                <a:ea typeface="Calibri"/>
                <a:cs typeface="Calibri"/>
                <a:sym typeface="Calibri"/>
              </a:rPr>
              <a:t>Community Centre</a:t>
            </a:r>
            <a:endParaRPr i="1" sz="1600">
              <a:solidFill>
                <a:schemeClr val="dk1"/>
              </a:solidFill>
              <a:latin typeface="Calibri"/>
              <a:ea typeface="Calibri"/>
              <a:cs typeface="Calibri"/>
              <a:sym typeface="Calibri"/>
            </a:endParaRPr>
          </a:p>
          <a:p>
            <a:pPr indent="0" lvl="0" marL="0" marR="0" rtl="0" algn="l">
              <a:lnSpc>
                <a:spcPct val="115000"/>
              </a:lnSpc>
              <a:spcBef>
                <a:spcPts val="1000"/>
              </a:spcBef>
              <a:spcAft>
                <a:spcPts val="0"/>
              </a:spcAft>
              <a:buNone/>
            </a:pPr>
            <a:r>
              <a:rPr b="1" lang="fr-CA" sz="1600">
                <a:solidFill>
                  <a:schemeClr val="dk1"/>
                </a:solidFill>
                <a:latin typeface="Calibri"/>
                <a:ea typeface="Calibri"/>
                <a:cs typeface="Calibri"/>
                <a:sym typeface="Calibri"/>
              </a:rPr>
              <a:t>Quai Murray Corner Wharf</a:t>
            </a:r>
            <a:endParaRPr b="1" sz="1600">
              <a:solidFill>
                <a:schemeClr val="dk1"/>
              </a:solidFill>
              <a:latin typeface="Calibri"/>
              <a:ea typeface="Calibri"/>
              <a:cs typeface="Calibri"/>
              <a:sym typeface="Calibri"/>
            </a:endParaRPr>
          </a:p>
          <a:p>
            <a:pPr indent="-330200" lvl="0" marL="457200" marR="0" rtl="0" algn="l">
              <a:lnSpc>
                <a:spcPct val="115000"/>
              </a:lnSpc>
              <a:spcBef>
                <a:spcPts val="1000"/>
              </a:spcBef>
              <a:spcAft>
                <a:spcPts val="0"/>
              </a:spcAft>
              <a:buClr>
                <a:schemeClr val="dk1"/>
              </a:buClr>
              <a:buSzPts val="1600"/>
              <a:buFont typeface="Calibri"/>
              <a:buChar char="●"/>
            </a:pPr>
            <a:r>
              <a:rPr lang="fr-CA" sz="1600">
                <a:solidFill>
                  <a:schemeClr val="dk1"/>
                </a:solidFill>
                <a:latin typeface="Calibri"/>
                <a:ea typeface="Calibri"/>
                <a:cs typeface="Calibri"/>
                <a:sym typeface="Calibri"/>
              </a:rPr>
              <a:t>56 700$ - Service d'incendie volontaire de </a:t>
            </a:r>
            <a:r>
              <a:rPr i="1" lang="fr-CA" sz="1600">
                <a:solidFill>
                  <a:schemeClr val="dk1"/>
                </a:solidFill>
                <a:latin typeface="Calibri"/>
                <a:ea typeface="Calibri"/>
                <a:cs typeface="Calibri"/>
                <a:sym typeface="Calibri"/>
              </a:rPr>
              <a:t>Strait Shores</a:t>
            </a:r>
            <a:r>
              <a:rPr lang="fr-CA" sz="1600">
                <a:solidFill>
                  <a:schemeClr val="dk1"/>
                </a:solidFill>
                <a:latin typeface="Calibri"/>
                <a:ea typeface="Calibri"/>
                <a:cs typeface="Calibri"/>
                <a:sym typeface="Calibri"/>
              </a:rPr>
              <a:t> </a:t>
            </a:r>
            <a:r>
              <a:rPr i="1" lang="fr-CA" sz="1600">
                <a:solidFill>
                  <a:schemeClr val="dk1"/>
                </a:solidFill>
                <a:latin typeface="Calibri"/>
                <a:ea typeface="Calibri"/>
                <a:cs typeface="Calibri"/>
                <a:sym typeface="Calibri"/>
              </a:rPr>
              <a:t>Volunteer Fire Department</a:t>
            </a:r>
            <a:endParaRPr i="1" sz="1600">
              <a:solidFill>
                <a:schemeClr val="dk1"/>
              </a:solidFill>
              <a:latin typeface="Calibri"/>
              <a:ea typeface="Calibri"/>
              <a:cs typeface="Calibri"/>
              <a:sym typeface="Calibri"/>
            </a:endParaRPr>
          </a:p>
          <a:p>
            <a:pPr indent="0" lvl="0" marL="0" rtl="0" algn="l">
              <a:lnSpc>
                <a:spcPct val="115000"/>
              </a:lnSpc>
              <a:spcBef>
                <a:spcPts val="1000"/>
              </a:spcBef>
              <a:spcAft>
                <a:spcPts val="0"/>
              </a:spcAft>
              <a:buNone/>
            </a:pPr>
            <a:r>
              <a:rPr b="1" lang="fr-CA" sz="1600">
                <a:solidFill>
                  <a:srgbClr val="143853"/>
                </a:solidFill>
                <a:latin typeface="Calibri"/>
                <a:ea typeface="Calibri"/>
                <a:cs typeface="Calibri"/>
                <a:sym typeface="Calibri"/>
              </a:rPr>
              <a:t>Quai de Tracadie Wharf</a:t>
            </a:r>
            <a:endParaRPr b="1" sz="1600">
              <a:solidFill>
                <a:srgbClr val="143853"/>
              </a:solidFill>
              <a:latin typeface="Calibri"/>
              <a:ea typeface="Calibri"/>
              <a:cs typeface="Calibri"/>
              <a:sym typeface="Calibri"/>
            </a:endParaRPr>
          </a:p>
          <a:p>
            <a:pPr indent="-330200" lvl="0" marL="457200" rtl="0" algn="l">
              <a:lnSpc>
                <a:spcPct val="115000"/>
              </a:lnSpc>
              <a:spcBef>
                <a:spcPts val="1000"/>
              </a:spcBef>
              <a:spcAft>
                <a:spcPts val="0"/>
              </a:spcAft>
              <a:buClr>
                <a:srgbClr val="143853"/>
              </a:buClr>
              <a:buSzPts val="1600"/>
              <a:buFont typeface="Calibri"/>
              <a:buChar char="●"/>
            </a:pPr>
            <a:r>
              <a:rPr lang="fr-CA" sz="1600">
                <a:solidFill>
                  <a:srgbClr val="143853"/>
                </a:solidFill>
                <a:latin typeface="Calibri"/>
                <a:ea typeface="Calibri"/>
                <a:cs typeface="Calibri"/>
                <a:sym typeface="Calibri"/>
              </a:rPr>
              <a:t>106 387$ - Réparation quai de Tracadie </a:t>
            </a:r>
            <a:r>
              <a:rPr i="1" lang="fr-CA" sz="1600">
                <a:solidFill>
                  <a:srgbClr val="143853"/>
                </a:solidFill>
                <a:latin typeface="Calibri"/>
                <a:ea typeface="Calibri"/>
                <a:cs typeface="Calibri"/>
                <a:sym typeface="Calibri"/>
              </a:rPr>
              <a:t>Wharf repairs </a:t>
            </a:r>
            <a:endParaRPr sz="1600">
              <a:solidFill>
                <a:schemeClr val="dk1"/>
              </a:solidFill>
              <a:latin typeface="Calibri"/>
              <a:ea typeface="Calibri"/>
              <a:cs typeface="Calibri"/>
              <a:sym typeface="Calibri"/>
            </a:endParaRPr>
          </a:p>
          <a:p>
            <a:pPr indent="0" lvl="0" marL="0" marR="0" rtl="0" algn="l">
              <a:lnSpc>
                <a:spcPct val="90000"/>
              </a:lnSpc>
              <a:spcBef>
                <a:spcPts val="1000"/>
              </a:spcBef>
              <a:spcAft>
                <a:spcPts val="0"/>
              </a:spcAft>
              <a:buNone/>
            </a:pPr>
            <a:r>
              <a:t/>
            </a:r>
            <a:endParaRPr sz="1600">
              <a:solidFill>
                <a:srgbClr val="143853"/>
              </a:solidFill>
              <a:latin typeface="Calibri"/>
              <a:ea typeface="Calibri"/>
              <a:cs typeface="Calibri"/>
              <a:sym typeface="Calibri"/>
            </a:endParaRPr>
          </a:p>
          <a:p>
            <a:pPr indent="0" lvl="0" marL="0" marR="0" rtl="0" algn="l">
              <a:lnSpc>
                <a:spcPct val="90000"/>
              </a:lnSpc>
              <a:spcBef>
                <a:spcPts val="1000"/>
              </a:spcBef>
              <a:spcAft>
                <a:spcPts val="0"/>
              </a:spcAft>
              <a:buClr>
                <a:srgbClr val="045EA4"/>
              </a:buClr>
              <a:buSzPts val="1600"/>
              <a:buFont typeface="Arial"/>
              <a:buNone/>
            </a:pPr>
            <a:r>
              <a:t/>
            </a:r>
            <a:endParaRPr sz="1600">
              <a:solidFill>
                <a:srgbClr val="143853"/>
              </a:solidFill>
              <a:highlight>
                <a:srgbClr val="FFFF00"/>
              </a:highlight>
              <a:latin typeface="Calibri"/>
              <a:ea typeface="Calibri"/>
              <a:cs typeface="Calibri"/>
              <a:sym typeface="Calibri"/>
            </a:endParaRPr>
          </a:p>
          <a:p>
            <a:pPr indent="0" lvl="0" marL="0" marR="0" rtl="0" algn="l">
              <a:lnSpc>
                <a:spcPct val="90000"/>
              </a:lnSpc>
              <a:spcBef>
                <a:spcPts val="1000"/>
              </a:spcBef>
              <a:spcAft>
                <a:spcPts val="0"/>
              </a:spcAft>
              <a:buClr>
                <a:srgbClr val="045EA4"/>
              </a:buClr>
              <a:buSzPts val="1600"/>
              <a:buFont typeface="Arial"/>
              <a:buNone/>
            </a:pPr>
            <a:r>
              <a:t/>
            </a:r>
            <a:endParaRPr sz="1600">
              <a:solidFill>
                <a:srgbClr val="143853"/>
              </a:solidFill>
              <a:latin typeface="Calibri"/>
              <a:ea typeface="Calibri"/>
              <a:cs typeface="Calibri"/>
              <a:sym typeface="Calibri"/>
            </a:endParaRPr>
          </a:p>
          <a:p>
            <a:pPr indent="0" lvl="0" marL="0" marR="0" rtl="0" algn="l">
              <a:lnSpc>
                <a:spcPct val="90000"/>
              </a:lnSpc>
              <a:spcBef>
                <a:spcPts val="1000"/>
              </a:spcBef>
              <a:spcAft>
                <a:spcPts val="0"/>
              </a:spcAft>
              <a:buClr>
                <a:srgbClr val="045EA4"/>
              </a:buClr>
              <a:buSzPts val="1600"/>
              <a:buFont typeface="Arial"/>
              <a:buNone/>
            </a:pPr>
            <a:r>
              <a:t/>
            </a:r>
            <a:endParaRPr sz="1600">
              <a:solidFill>
                <a:srgbClr val="143853"/>
              </a:solidFill>
              <a:latin typeface="Calibri"/>
              <a:ea typeface="Calibri"/>
              <a:cs typeface="Calibri"/>
              <a:sym typeface="Calibri"/>
            </a:endParaRPr>
          </a:p>
        </p:txBody>
      </p:sp>
      <p:sp>
        <p:nvSpPr>
          <p:cNvPr id="175" name="Google Shape;175;p4"/>
          <p:cNvSpPr txBox="1"/>
          <p:nvPr/>
        </p:nvSpPr>
        <p:spPr>
          <a:xfrm>
            <a:off x="373691" y="447260"/>
            <a:ext cx="6748669" cy="1152939"/>
          </a:xfrm>
          <a:prstGeom prst="rect">
            <a:avLst/>
          </a:prstGeom>
          <a:noFill/>
          <a:ln>
            <a:noFill/>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chemeClr val="lt1"/>
              </a:buClr>
              <a:buSzPts val="2400"/>
              <a:buFont typeface="Calibri"/>
              <a:buNone/>
            </a:pPr>
            <a:r>
              <a:rPr b="1" i="0" lang="fr-CA" sz="2400">
                <a:solidFill>
                  <a:schemeClr val="lt1"/>
                </a:solidFill>
                <a:latin typeface="Calibri"/>
                <a:ea typeface="Calibri"/>
                <a:cs typeface="Calibri"/>
                <a:sym typeface="Calibri"/>
              </a:rPr>
              <a:t>Dons </a:t>
            </a:r>
            <a:r>
              <a:rPr b="1" lang="fr-CA" sz="2400">
                <a:solidFill>
                  <a:schemeClr val="lt1"/>
                </a:solidFill>
                <a:latin typeface="Calibri"/>
                <a:ea typeface="Calibri"/>
                <a:cs typeface="Calibri"/>
                <a:sym typeface="Calibri"/>
              </a:rPr>
              <a:t>- </a:t>
            </a:r>
            <a:r>
              <a:rPr b="1" i="0" lang="fr-CA" sz="2400">
                <a:solidFill>
                  <a:schemeClr val="lt1"/>
                </a:solidFill>
                <a:latin typeface="Calibri"/>
                <a:ea typeface="Calibri"/>
                <a:cs typeface="Calibri"/>
                <a:sym typeface="Calibri"/>
              </a:rPr>
              <a:t> 50 000$ </a:t>
            </a:r>
            <a:r>
              <a:rPr b="1" lang="fr-CA" sz="2400">
                <a:solidFill>
                  <a:schemeClr val="lt1"/>
                </a:solidFill>
                <a:latin typeface="Calibri"/>
                <a:ea typeface="Calibri"/>
                <a:cs typeface="Calibri"/>
                <a:sym typeface="Calibri"/>
              </a:rPr>
              <a:t>et plus</a:t>
            </a:r>
            <a:endParaRPr/>
          </a:p>
          <a:p>
            <a:pPr indent="0" lvl="0" marL="0" marR="0" rtl="0" algn="l">
              <a:lnSpc>
                <a:spcPct val="90000"/>
              </a:lnSpc>
              <a:spcBef>
                <a:spcPts val="0"/>
              </a:spcBef>
              <a:spcAft>
                <a:spcPts val="0"/>
              </a:spcAft>
              <a:buClr>
                <a:schemeClr val="lt1"/>
              </a:buClr>
              <a:buSzPts val="2400"/>
              <a:buFont typeface="Calibri"/>
              <a:buNone/>
            </a:pPr>
            <a:r>
              <a:t/>
            </a:r>
            <a:endParaRPr b="1" i="0" sz="2400">
              <a:solidFill>
                <a:schemeClr val="lt1"/>
              </a:solidFill>
              <a:latin typeface="Calibri"/>
              <a:ea typeface="Calibri"/>
              <a:cs typeface="Calibri"/>
              <a:sym typeface="Calibri"/>
            </a:endParaRPr>
          </a:p>
          <a:p>
            <a:pPr indent="0" lvl="0" marL="0" marR="0" rtl="0" algn="l">
              <a:lnSpc>
                <a:spcPct val="90000"/>
              </a:lnSpc>
              <a:spcBef>
                <a:spcPts val="0"/>
              </a:spcBef>
              <a:spcAft>
                <a:spcPts val="0"/>
              </a:spcAft>
              <a:buClr>
                <a:schemeClr val="lt1"/>
              </a:buClr>
              <a:buSzPts val="2400"/>
              <a:buFont typeface="Calibri"/>
              <a:buNone/>
            </a:pPr>
            <a:r>
              <a:rPr b="1" i="0" lang="fr-CA" sz="2400">
                <a:solidFill>
                  <a:schemeClr val="lt1"/>
                </a:solidFill>
                <a:latin typeface="Calibri"/>
                <a:ea typeface="Calibri"/>
                <a:cs typeface="Calibri"/>
                <a:sym typeface="Calibri"/>
              </a:rPr>
              <a:t>Donations </a:t>
            </a:r>
            <a:r>
              <a:rPr b="1" lang="fr-CA" sz="2400">
                <a:solidFill>
                  <a:schemeClr val="lt1"/>
                </a:solidFill>
                <a:latin typeface="Calibri"/>
                <a:ea typeface="Calibri"/>
                <a:cs typeface="Calibri"/>
                <a:sym typeface="Calibri"/>
              </a:rPr>
              <a:t>-</a:t>
            </a:r>
            <a:r>
              <a:rPr b="1" i="0" lang="fr-CA" sz="2400">
                <a:solidFill>
                  <a:schemeClr val="lt1"/>
                </a:solidFill>
                <a:latin typeface="Calibri"/>
                <a:ea typeface="Calibri"/>
                <a:cs typeface="Calibri"/>
                <a:sym typeface="Calibri"/>
              </a:rPr>
              <a:t> $ 50,000 </a:t>
            </a:r>
            <a:r>
              <a:rPr b="1" lang="fr-CA" sz="2400">
                <a:solidFill>
                  <a:schemeClr val="lt1"/>
                </a:solidFill>
                <a:latin typeface="Calibri"/>
                <a:ea typeface="Calibri"/>
                <a:cs typeface="Calibri"/>
                <a:sym typeface="Calibri"/>
              </a:rPr>
              <a:t>and more</a:t>
            </a:r>
            <a:endParaRPr/>
          </a:p>
        </p:txBody>
      </p:sp>
      <p:sp>
        <p:nvSpPr>
          <p:cNvPr id="176" name="Google Shape;176;p4"/>
          <p:cNvSpPr/>
          <p:nvPr/>
        </p:nvSpPr>
        <p:spPr>
          <a:xfrm>
            <a:off x="7703507" y="447260"/>
            <a:ext cx="1290181" cy="767765"/>
          </a:xfrm>
          <a:prstGeom prst="rect">
            <a:avLst/>
          </a:prstGeom>
          <a:solidFill>
            <a:srgbClr val="14385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177" name="Google Shape;177;p4"/>
          <p:cNvPicPr preferRelativeResize="0"/>
          <p:nvPr/>
        </p:nvPicPr>
        <p:blipFill rotWithShape="1">
          <a:blip r:embed="rId3">
            <a:alphaModFix/>
          </a:blip>
          <a:srcRect b="0" l="0" r="0" t="0"/>
          <a:stretch/>
        </p:blipFill>
        <p:spPr>
          <a:xfrm>
            <a:off x="7478615" y="361628"/>
            <a:ext cx="1665385" cy="898779"/>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cxnSp>
        <p:nvCxnSpPr>
          <p:cNvPr id="182" name="Google Shape;182;g244f0ebe580_0_61"/>
          <p:cNvCxnSpPr/>
          <p:nvPr/>
        </p:nvCxnSpPr>
        <p:spPr>
          <a:xfrm>
            <a:off x="447261" y="1036866"/>
            <a:ext cx="6675000" cy="0"/>
          </a:xfrm>
          <a:prstGeom prst="straightConnector1">
            <a:avLst/>
          </a:prstGeom>
          <a:noFill/>
          <a:ln cap="flat" cmpd="sng" w="19050">
            <a:solidFill>
              <a:srgbClr val="0283C8"/>
            </a:solidFill>
            <a:prstDash val="solid"/>
            <a:miter lim="800000"/>
            <a:headEnd len="sm" w="sm" type="none"/>
            <a:tailEnd len="sm" w="sm" type="none"/>
          </a:ln>
        </p:spPr>
      </p:cxnSp>
      <p:sp>
        <p:nvSpPr>
          <p:cNvPr id="183" name="Google Shape;183;g244f0ebe580_0_61"/>
          <p:cNvSpPr txBox="1"/>
          <p:nvPr/>
        </p:nvSpPr>
        <p:spPr>
          <a:xfrm>
            <a:off x="373691" y="2097157"/>
            <a:ext cx="5312700" cy="4313700"/>
          </a:xfrm>
          <a:prstGeom prst="rect">
            <a:avLst/>
          </a:prstGeom>
          <a:noFill/>
          <a:ln>
            <a:noFill/>
          </a:ln>
        </p:spPr>
        <p:txBody>
          <a:bodyPr anchorCtr="0" anchor="t" bIns="45700" lIns="91425" spcFirstLastPara="1" rIns="91425" wrap="square" tIns="45700">
            <a:normAutofit fontScale="92500"/>
          </a:bodyPr>
          <a:lstStyle/>
          <a:p>
            <a:pPr indent="0" lvl="0" marL="0" marR="0" rtl="0" algn="l">
              <a:lnSpc>
                <a:spcPct val="115000"/>
              </a:lnSpc>
              <a:spcBef>
                <a:spcPts val="0"/>
              </a:spcBef>
              <a:spcAft>
                <a:spcPts val="0"/>
              </a:spcAft>
              <a:buClr>
                <a:srgbClr val="143853"/>
              </a:buClr>
              <a:buSzPct val="100000"/>
              <a:buFont typeface="Arial"/>
              <a:buNone/>
            </a:pPr>
            <a:r>
              <a:rPr b="1" lang="fr-CA" sz="1600">
                <a:solidFill>
                  <a:schemeClr val="dk1"/>
                </a:solidFill>
                <a:latin typeface="Calibri"/>
                <a:ea typeface="Calibri"/>
                <a:cs typeface="Calibri"/>
                <a:sym typeface="Calibri"/>
              </a:rPr>
              <a:t>Quai Loggiecroft Wharf</a:t>
            </a:r>
            <a:endParaRPr sz="1600">
              <a:solidFill>
                <a:schemeClr val="dk1"/>
              </a:solidFill>
              <a:latin typeface="Calibri"/>
              <a:ea typeface="Calibri"/>
              <a:cs typeface="Calibri"/>
              <a:sym typeface="Calibri"/>
            </a:endParaRPr>
          </a:p>
          <a:p>
            <a:pPr indent="-322580" lvl="0" marL="457200" marR="0" rtl="0" algn="l">
              <a:lnSpc>
                <a:spcPct val="115000"/>
              </a:lnSpc>
              <a:spcBef>
                <a:spcPts val="1000"/>
              </a:spcBef>
              <a:spcAft>
                <a:spcPts val="0"/>
              </a:spcAft>
              <a:buClr>
                <a:schemeClr val="dk1"/>
              </a:buClr>
              <a:buSzPct val="100000"/>
              <a:buFont typeface="Calibri"/>
              <a:buChar char="●"/>
            </a:pPr>
            <a:r>
              <a:rPr lang="fr-CA" sz="1600">
                <a:solidFill>
                  <a:schemeClr val="dk1"/>
                </a:solidFill>
                <a:latin typeface="Calibri"/>
                <a:ea typeface="Calibri"/>
                <a:cs typeface="Calibri"/>
                <a:sym typeface="Calibri"/>
              </a:rPr>
              <a:t>204 692$ - </a:t>
            </a:r>
            <a:r>
              <a:rPr lang="fr-CA" sz="1600">
                <a:solidFill>
                  <a:schemeClr val="dk1"/>
                </a:solidFill>
                <a:latin typeface="Calibri"/>
                <a:ea typeface="Calibri"/>
                <a:cs typeface="Calibri"/>
                <a:sym typeface="Calibri"/>
              </a:rPr>
              <a:t>Aménagement de la ressource (récifs artificiels 2022) / Resource enhancement (artificials reefs 2022)</a:t>
            </a:r>
            <a:endParaRPr sz="1600">
              <a:solidFill>
                <a:schemeClr val="dk1"/>
              </a:solidFill>
              <a:latin typeface="Calibri"/>
              <a:ea typeface="Calibri"/>
              <a:cs typeface="Calibri"/>
              <a:sym typeface="Calibri"/>
            </a:endParaRPr>
          </a:p>
          <a:p>
            <a:pPr indent="0" lvl="0" marL="0" marR="0" rtl="0" algn="l">
              <a:lnSpc>
                <a:spcPct val="115000"/>
              </a:lnSpc>
              <a:spcBef>
                <a:spcPts val="1000"/>
              </a:spcBef>
              <a:spcAft>
                <a:spcPts val="0"/>
              </a:spcAft>
              <a:buNone/>
            </a:pPr>
            <a:r>
              <a:rPr b="1" lang="fr-CA" sz="1600">
                <a:solidFill>
                  <a:schemeClr val="dk1"/>
                </a:solidFill>
                <a:latin typeface="Calibri"/>
                <a:ea typeface="Calibri"/>
                <a:cs typeface="Calibri"/>
                <a:sym typeface="Calibri"/>
              </a:rPr>
              <a:t>Quai Pointe-Verte Wharf</a:t>
            </a:r>
            <a:endParaRPr b="1" sz="1600">
              <a:solidFill>
                <a:schemeClr val="dk1"/>
              </a:solidFill>
              <a:latin typeface="Calibri"/>
              <a:ea typeface="Calibri"/>
              <a:cs typeface="Calibri"/>
              <a:sym typeface="Calibri"/>
            </a:endParaRPr>
          </a:p>
          <a:p>
            <a:pPr indent="-322580" lvl="0" marL="457200" marR="0" rtl="0" algn="l">
              <a:lnSpc>
                <a:spcPct val="115000"/>
              </a:lnSpc>
              <a:spcBef>
                <a:spcPts val="1000"/>
              </a:spcBef>
              <a:spcAft>
                <a:spcPts val="0"/>
              </a:spcAft>
              <a:buClr>
                <a:schemeClr val="dk1"/>
              </a:buClr>
              <a:buSzPct val="100000"/>
              <a:buFont typeface="Calibri"/>
              <a:buChar char="●"/>
            </a:pPr>
            <a:r>
              <a:rPr lang="fr-CA" sz="1600">
                <a:solidFill>
                  <a:schemeClr val="dk1"/>
                </a:solidFill>
                <a:latin typeface="Calibri"/>
                <a:ea typeface="Calibri"/>
                <a:cs typeface="Calibri"/>
                <a:sym typeface="Calibri"/>
              </a:rPr>
              <a:t>121 144$ - Aménagement de la ressource (récifs artificiels 2022) / Resource enhancement (artificials reefs 2022)</a:t>
            </a:r>
            <a:endParaRPr sz="1600">
              <a:solidFill>
                <a:schemeClr val="dk1"/>
              </a:solidFill>
              <a:latin typeface="Calibri"/>
              <a:ea typeface="Calibri"/>
              <a:cs typeface="Calibri"/>
              <a:sym typeface="Calibri"/>
            </a:endParaRPr>
          </a:p>
          <a:p>
            <a:pPr indent="0" lvl="0" marL="0" marR="0" rtl="0" algn="l">
              <a:lnSpc>
                <a:spcPct val="115000"/>
              </a:lnSpc>
              <a:spcBef>
                <a:spcPts val="1000"/>
              </a:spcBef>
              <a:spcAft>
                <a:spcPts val="0"/>
              </a:spcAft>
              <a:buNone/>
            </a:pPr>
            <a:r>
              <a:rPr b="1" lang="fr-CA" sz="1600">
                <a:solidFill>
                  <a:schemeClr val="dk1"/>
                </a:solidFill>
                <a:latin typeface="Calibri"/>
                <a:ea typeface="Calibri"/>
                <a:cs typeface="Calibri"/>
                <a:sym typeface="Calibri"/>
              </a:rPr>
              <a:t>Quai Cap Saint-Louis Wharf</a:t>
            </a:r>
            <a:endParaRPr b="1" sz="1600">
              <a:solidFill>
                <a:schemeClr val="dk1"/>
              </a:solidFill>
              <a:latin typeface="Calibri"/>
              <a:ea typeface="Calibri"/>
              <a:cs typeface="Calibri"/>
              <a:sym typeface="Calibri"/>
            </a:endParaRPr>
          </a:p>
          <a:p>
            <a:pPr indent="-322580" lvl="0" marL="457200" marR="0" rtl="0" algn="l">
              <a:lnSpc>
                <a:spcPct val="115000"/>
              </a:lnSpc>
              <a:spcBef>
                <a:spcPts val="1000"/>
              </a:spcBef>
              <a:spcAft>
                <a:spcPts val="0"/>
              </a:spcAft>
              <a:buClr>
                <a:schemeClr val="dk1"/>
              </a:buClr>
              <a:buSzPct val="100000"/>
              <a:buFont typeface="Calibri"/>
              <a:buChar char="●"/>
            </a:pPr>
            <a:r>
              <a:rPr lang="fr-CA" sz="1600">
                <a:solidFill>
                  <a:schemeClr val="dk1"/>
                </a:solidFill>
                <a:latin typeface="Calibri"/>
                <a:ea typeface="Calibri"/>
                <a:cs typeface="Calibri"/>
                <a:sym typeface="Calibri"/>
              </a:rPr>
              <a:t>274 219$ - Aménagement de la ressource (récifs artificiels 2022) / Resource enhancement (artificials reefs 2022)</a:t>
            </a:r>
            <a:endParaRPr sz="1600">
              <a:solidFill>
                <a:schemeClr val="dk1"/>
              </a:solidFill>
              <a:latin typeface="Calibri"/>
              <a:ea typeface="Calibri"/>
              <a:cs typeface="Calibri"/>
              <a:sym typeface="Calibri"/>
            </a:endParaRPr>
          </a:p>
          <a:p>
            <a:pPr indent="0" lvl="0" marL="0" marR="0" rtl="0" algn="l">
              <a:lnSpc>
                <a:spcPct val="115000"/>
              </a:lnSpc>
              <a:spcBef>
                <a:spcPts val="1000"/>
              </a:spcBef>
              <a:spcAft>
                <a:spcPts val="0"/>
              </a:spcAft>
              <a:buNone/>
            </a:pPr>
            <a:r>
              <a:rPr b="1" lang="fr-CA" sz="1600">
                <a:solidFill>
                  <a:schemeClr val="dk1"/>
                </a:solidFill>
                <a:latin typeface="Calibri"/>
                <a:ea typeface="Calibri"/>
                <a:cs typeface="Calibri"/>
                <a:sym typeface="Calibri"/>
              </a:rPr>
              <a:t>Quai Petit-Rocher Wharf</a:t>
            </a:r>
            <a:endParaRPr b="1" sz="1600">
              <a:solidFill>
                <a:schemeClr val="dk1"/>
              </a:solidFill>
              <a:latin typeface="Calibri"/>
              <a:ea typeface="Calibri"/>
              <a:cs typeface="Calibri"/>
              <a:sym typeface="Calibri"/>
            </a:endParaRPr>
          </a:p>
          <a:p>
            <a:pPr indent="-322580" lvl="0" marL="457200" marR="0" rtl="0" algn="l">
              <a:lnSpc>
                <a:spcPct val="115000"/>
              </a:lnSpc>
              <a:spcBef>
                <a:spcPts val="1000"/>
              </a:spcBef>
              <a:spcAft>
                <a:spcPts val="0"/>
              </a:spcAft>
              <a:buClr>
                <a:schemeClr val="dk1"/>
              </a:buClr>
              <a:buSzPct val="100000"/>
              <a:buFont typeface="Calibri"/>
              <a:buChar char="●"/>
            </a:pPr>
            <a:r>
              <a:rPr lang="fr-CA" sz="1600">
                <a:solidFill>
                  <a:schemeClr val="dk1"/>
                </a:solidFill>
                <a:latin typeface="Calibri"/>
                <a:ea typeface="Calibri"/>
                <a:cs typeface="Calibri"/>
                <a:sym typeface="Calibri"/>
              </a:rPr>
              <a:t>264 904$ - Aménagement de la ressource (récifs artificiels 2022) / Resource enhancement (artificials reefs 2022)</a:t>
            </a:r>
            <a:endParaRPr sz="1600">
              <a:solidFill>
                <a:srgbClr val="143853"/>
              </a:solidFill>
              <a:latin typeface="Calibri"/>
              <a:ea typeface="Calibri"/>
              <a:cs typeface="Calibri"/>
              <a:sym typeface="Calibri"/>
            </a:endParaRPr>
          </a:p>
        </p:txBody>
      </p:sp>
      <p:sp>
        <p:nvSpPr>
          <p:cNvPr id="184" name="Google Shape;184;g244f0ebe580_0_61"/>
          <p:cNvSpPr txBox="1"/>
          <p:nvPr/>
        </p:nvSpPr>
        <p:spPr>
          <a:xfrm>
            <a:off x="373691" y="447260"/>
            <a:ext cx="6748800" cy="1152900"/>
          </a:xfrm>
          <a:prstGeom prst="rect">
            <a:avLst/>
          </a:prstGeom>
          <a:noFill/>
          <a:ln>
            <a:noFill/>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chemeClr val="lt1"/>
              </a:buClr>
              <a:buSzPts val="2400"/>
              <a:buFont typeface="Calibri"/>
              <a:buNone/>
            </a:pPr>
            <a:r>
              <a:rPr b="1" lang="fr-CA" sz="2400">
                <a:solidFill>
                  <a:schemeClr val="lt1"/>
                </a:solidFill>
                <a:latin typeface="Calibri"/>
                <a:ea typeface="Calibri"/>
                <a:cs typeface="Calibri"/>
                <a:sym typeface="Calibri"/>
              </a:rPr>
              <a:t>Projets - </a:t>
            </a:r>
            <a:r>
              <a:rPr b="1" i="0" lang="fr-CA" sz="2400">
                <a:solidFill>
                  <a:schemeClr val="lt1"/>
                </a:solidFill>
                <a:latin typeface="Calibri"/>
                <a:ea typeface="Calibri"/>
                <a:cs typeface="Calibri"/>
                <a:sym typeface="Calibri"/>
              </a:rPr>
              <a:t>50 000$ </a:t>
            </a:r>
            <a:r>
              <a:rPr b="1" lang="fr-CA" sz="2400">
                <a:solidFill>
                  <a:schemeClr val="lt1"/>
                </a:solidFill>
                <a:latin typeface="Calibri"/>
                <a:ea typeface="Calibri"/>
                <a:cs typeface="Calibri"/>
                <a:sym typeface="Calibri"/>
              </a:rPr>
              <a:t>et plus</a:t>
            </a:r>
            <a:endParaRPr/>
          </a:p>
          <a:p>
            <a:pPr indent="0" lvl="0" marL="0" marR="0" rtl="0" algn="l">
              <a:lnSpc>
                <a:spcPct val="90000"/>
              </a:lnSpc>
              <a:spcBef>
                <a:spcPts val="0"/>
              </a:spcBef>
              <a:spcAft>
                <a:spcPts val="0"/>
              </a:spcAft>
              <a:buClr>
                <a:schemeClr val="lt1"/>
              </a:buClr>
              <a:buSzPts val="2400"/>
              <a:buFont typeface="Calibri"/>
              <a:buNone/>
            </a:pPr>
            <a:r>
              <a:t/>
            </a:r>
            <a:endParaRPr b="1" i="0" sz="2400">
              <a:solidFill>
                <a:schemeClr val="lt1"/>
              </a:solidFill>
              <a:latin typeface="Calibri"/>
              <a:ea typeface="Calibri"/>
              <a:cs typeface="Calibri"/>
              <a:sym typeface="Calibri"/>
            </a:endParaRPr>
          </a:p>
          <a:p>
            <a:pPr indent="0" lvl="0" marL="0" marR="0" rtl="0" algn="l">
              <a:lnSpc>
                <a:spcPct val="90000"/>
              </a:lnSpc>
              <a:spcBef>
                <a:spcPts val="0"/>
              </a:spcBef>
              <a:spcAft>
                <a:spcPts val="0"/>
              </a:spcAft>
              <a:buClr>
                <a:schemeClr val="lt1"/>
              </a:buClr>
              <a:buSzPts val="2400"/>
              <a:buFont typeface="Calibri"/>
              <a:buNone/>
            </a:pPr>
            <a:r>
              <a:rPr b="1" lang="fr-CA" sz="2400">
                <a:solidFill>
                  <a:schemeClr val="lt1"/>
                </a:solidFill>
                <a:latin typeface="Calibri"/>
                <a:ea typeface="Calibri"/>
                <a:cs typeface="Calibri"/>
                <a:sym typeface="Calibri"/>
              </a:rPr>
              <a:t>Projects - </a:t>
            </a:r>
            <a:r>
              <a:rPr b="1" i="0" lang="fr-CA" sz="2400">
                <a:solidFill>
                  <a:schemeClr val="lt1"/>
                </a:solidFill>
                <a:latin typeface="Calibri"/>
                <a:ea typeface="Calibri"/>
                <a:cs typeface="Calibri"/>
                <a:sym typeface="Calibri"/>
              </a:rPr>
              <a:t>$ 50,000 </a:t>
            </a:r>
            <a:r>
              <a:rPr b="1" lang="fr-CA" sz="2400">
                <a:solidFill>
                  <a:schemeClr val="lt1"/>
                </a:solidFill>
                <a:latin typeface="Calibri"/>
                <a:ea typeface="Calibri"/>
                <a:cs typeface="Calibri"/>
                <a:sym typeface="Calibri"/>
              </a:rPr>
              <a:t>and more</a:t>
            </a:r>
            <a:endParaRPr/>
          </a:p>
        </p:txBody>
      </p:sp>
      <p:sp>
        <p:nvSpPr>
          <p:cNvPr id="185" name="Google Shape;185;g244f0ebe580_0_61"/>
          <p:cNvSpPr/>
          <p:nvPr/>
        </p:nvSpPr>
        <p:spPr>
          <a:xfrm>
            <a:off x="7703507" y="447260"/>
            <a:ext cx="1290300" cy="767700"/>
          </a:xfrm>
          <a:prstGeom prst="rect">
            <a:avLst/>
          </a:prstGeom>
          <a:solidFill>
            <a:srgbClr val="14385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186" name="Google Shape;186;g244f0ebe580_0_61"/>
          <p:cNvPicPr preferRelativeResize="0"/>
          <p:nvPr/>
        </p:nvPicPr>
        <p:blipFill rotWithShape="1">
          <a:blip r:embed="rId3">
            <a:alphaModFix/>
          </a:blip>
          <a:srcRect b="0" l="0" r="0" t="0"/>
          <a:stretch/>
        </p:blipFill>
        <p:spPr>
          <a:xfrm>
            <a:off x="7478615" y="361628"/>
            <a:ext cx="1665384" cy="898779"/>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cxnSp>
        <p:nvCxnSpPr>
          <p:cNvPr id="191" name="Google Shape;191;g244f0ebe580_0_70"/>
          <p:cNvCxnSpPr/>
          <p:nvPr/>
        </p:nvCxnSpPr>
        <p:spPr>
          <a:xfrm>
            <a:off x="447261" y="1036866"/>
            <a:ext cx="6675000" cy="0"/>
          </a:xfrm>
          <a:prstGeom prst="straightConnector1">
            <a:avLst/>
          </a:prstGeom>
          <a:noFill/>
          <a:ln cap="flat" cmpd="sng" w="19050">
            <a:solidFill>
              <a:srgbClr val="0283C8"/>
            </a:solidFill>
            <a:prstDash val="solid"/>
            <a:miter lim="800000"/>
            <a:headEnd len="sm" w="sm" type="none"/>
            <a:tailEnd len="sm" w="sm" type="none"/>
          </a:ln>
        </p:spPr>
      </p:cxnSp>
      <p:sp>
        <p:nvSpPr>
          <p:cNvPr id="192" name="Google Shape;192;g244f0ebe580_0_70"/>
          <p:cNvSpPr txBox="1"/>
          <p:nvPr/>
        </p:nvSpPr>
        <p:spPr>
          <a:xfrm>
            <a:off x="373691" y="2097157"/>
            <a:ext cx="5312700" cy="4313700"/>
          </a:xfrm>
          <a:prstGeom prst="rect">
            <a:avLst/>
          </a:prstGeom>
          <a:noFill/>
          <a:ln>
            <a:noFill/>
          </a:ln>
        </p:spPr>
        <p:txBody>
          <a:bodyPr anchorCtr="0" anchor="t" bIns="45700" lIns="91425" spcFirstLastPara="1" rIns="91425" wrap="square" tIns="45700">
            <a:normAutofit/>
          </a:bodyPr>
          <a:lstStyle/>
          <a:p>
            <a:pPr indent="0" lvl="0" marL="0" rtl="0" algn="l">
              <a:lnSpc>
                <a:spcPct val="115000"/>
              </a:lnSpc>
              <a:spcBef>
                <a:spcPts val="0"/>
              </a:spcBef>
              <a:spcAft>
                <a:spcPts val="0"/>
              </a:spcAft>
              <a:buClr>
                <a:srgbClr val="143853"/>
              </a:buClr>
              <a:buSzPts val="1600"/>
              <a:buFont typeface="Arial"/>
              <a:buNone/>
            </a:pPr>
            <a:r>
              <a:rPr b="1" lang="fr-CA" sz="1600">
                <a:solidFill>
                  <a:schemeClr val="dk1"/>
                </a:solidFill>
                <a:latin typeface="Calibri"/>
                <a:ea typeface="Calibri"/>
                <a:cs typeface="Calibri"/>
                <a:sym typeface="Calibri"/>
              </a:rPr>
              <a:t>Quai Pigeon Hill Wharf</a:t>
            </a:r>
            <a:endParaRPr sz="1600">
              <a:solidFill>
                <a:schemeClr val="dk1"/>
              </a:solidFill>
              <a:latin typeface="Calibri"/>
              <a:ea typeface="Calibri"/>
              <a:cs typeface="Calibri"/>
              <a:sym typeface="Calibri"/>
            </a:endParaRPr>
          </a:p>
          <a:p>
            <a:pPr indent="-330200" lvl="0" marL="457200" rtl="0" algn="l">
              <a:lnSpc>
                <a:spcPct val="115000"/>
              </a:lnSpc>
              <a:spcBef>
                <a:spcPts val="1000"/>
              </a:spcBef>
              <a:spcAft>
                <a:spcPts val="0"/>
              </a:spcAft>
              <a:buClr>
                <a:schemeClr val="dk1"/>
              </a:buClr>
              <a:buSzPts val="1600"/>
              <a:buFont typeface="Calibri"/>
              <a:buChar char="●"/>
            </a:pPr>
            <a:r>
              <a:rPr lang="fr-CA" sz="1600">
                <a:solidFill>
                  <a:schemeClr val="dk1"/>
                </a:solidFill>
                <a:latin typeface="Calibri"/>
                <a:ea typeface="Calibri"/>
                <a:cs typeface="Calibri"/>
                <a:sym typeface="Calibri"/>
              </a:rPr>
              <a:t>115 248$ - Aménagement de la ressource (récifs artificiels 2022) / Resource enhancement (artificials reefs 2022)</a:t>
            </a:r>
            <a:endParaRPr b="1" sz="1600">
              <a:solidFill>
                <a:schemeClr val="dk1"/>
              </a:solidFill>
              <a:latin typeface="Calibri"/>
              <a:ea typeface="Calibri"/>
              <a:cs typeface="Calibri"/>
              <a:sym typeface="Calibri"/>
            </a:endParaRPr>
          </a:p>
          <a:p>
            <a:pPr indent="0" lvl="0" marL="0" marR="0" rtl="0" algn="l">
              <a:lnSpc>
                <a:spcPct val="115000"/>
              </a:lnSpc>
              <a:spcBef>
                <a:spcPts val="1000"/>
              </a:spcBef>
              <a:spcAft>
                <a:spcPts val="0"/>
              </a:spcAft>
              <a:buNone/>
            </a:pPr>
            <a:r>
              <a:rPr b="1" lang="fr-CA" sz="1600">
                <a:solidFill>
                  <a:schemeClr val="dk1"/>
                </a:solidFill>
                <a:latin typeface="Calibri"/>
                <a:ea typeface="Calibri"/>
                <a:cs typeface="Calibri"/>
                <a:sym typeface="Calibri"/>
              </a:rPr>
              <a:t>Quai Val-Comeau Wharf</a:t>
            </a:r>
            <a:endParaRPr b="1" sz="1600">
              <a:solidFill>
                <a:schemeClr val="dk1"/>
              </a:solidFill>
              <a:latin typeface="Calibri"/>
              <a:ea typeface="Calibri"/>
              <a:cs typeface="Calibri"/>
              <a:sym typeface="Calibri"/>
            </a:endParaRPr>
          </a:p>
          <a:p>
            <a:pPr indent="-330200" lvl="0" marL="457200" marR="0" rtl="0" algn="l">
              <a:lnSpc>
                <a:spcPct val="115000"/>
              </a:lnSpc>
              <a:spcBef>
                <a:spcPts val="1000"/>
              </a:spcBef>
              <a:spcAft>
                <a:spcPts val="0"/>
              </a:spcAft>
              <a:buClr>
                <a:schemeClr val="dk1"/>
              </a:buClr>
              <a:buSzPts val="1600"/>
              <a:buFont typeface="Calibri"/>
              <a:buChar char="●"/>
            </a:pPr>
            <a:r>
              <a:rPr lang="fr-CA" sz="1600">
                <a:solidFill>
                  <a:schemeClr val="dk1"/>
                </a:solidFill>
                <a:latin typeface="Calibri"/>
                <a:ea typeface="Calibri"/>
                <a:cs typeface="Calibri"/>
                <a:sym typeface="Calibri"/>
              </a:rPr>
              <a:t>63 900$ - Achat de terrain (construction entrepôt) / </a:t>
            </a:r>
            <a:r>
              <a:rPr i="1" lang="fr-CA" sz="1600">
                <a:solidFill>
                  <a:schemeClr val="dk1"/>
                </a:solidFill>
                <a:latin typeface="Calibri"/>
                <a:ea typeface="Calibri"/>
                <a:cs typeface="Calibri"/>
                <a:sym typeface="Calibri"/>
              </a:rPr>
              <a:t>Purchase of land (warehouse construction)</a:t>
            </a:r>
            <a:endParaRPr sz="1600">
              <a:solidFill>
                <a:schemeClr val="dk1"/>
              </a:solidFill>
              <a:latin typeface="Calibri"/>
              <a:ea typeface="Calibri"/>
              <a:cs typeface="Calibri"/>
              <a:sym typeface="Calibri"/>
            </a:endParaRPr>
          </a:p>
          <a:p>
            <a:pPr indent="0" lvl="0" marL="457200" marR="0" rtl="0" algn="l">
              <a:lnSpc>
                <a:spcPct val="115000"/>
              </a:lnSpc>
              <a:spcBef>
                <a:spcPts val="1000"/>
              </a:spcBef>
              <a:spcAft>
                <a:spcPts val="0"/>
              </a:spcAft>
              <a:buNone/>
            </a:pPr>
            <a:r>
              <a:t/>
            </a:r>
            <a:endParaRPr sz="1600">
              <a:solidFill>
                <a:srgbClr val="143853"/>
              </a:solidFill>
              <a:latin typeface="Calibri"/>
              <a:ea typeface="Calibri"/>
              <a:cs typeface="Calibri"/>
              <a:sym typeface="Calibri"/>
            </a:endParaRPr>
          </a:p>
        </p:txBody>
      </p:sp>
      <p:sp>
        <p:nvSpPr>
          <p:cNvPr id="193" name="Google Shape;193;g244f0ebe580_0_70"/>
          <p:cNvSpPr txBox="1"/>
          <p:nvPr/>
        </p:nvSpPr>
        <p:spPr>
          <a:xfrm>
            <a:off x="373691" y="447260"/>
            <a:ext cx="6748800" cy="1152900"/>
          </a:xfrm>
          <a:prstGeom prst="rect">
            <a:avLst/>
          </a:prstGeom>
          <a:noFill/>
          <a:ln>
            <a:noFill/>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chemeClr val="lt1"/>
              </a:buClr>
              <a:buSzPts val="2400"/>
              <a:buFont typeface="Calibri"/>
              <a:buNone/>
            </a:pPr>
            <a:r>
              <a:rPr b="1" lang="fr-CA" sz="2400">
                <a:solidFill>
                  <a:schemeClr val="lt1"/>
                </a:solidFill>
                <a:latin typeface="Calibri"/>
                <a:ea typeface="Calibri"/>
                <a:cs typeface="Calibri"/>
                <a:sym typeface="Calibri"/>
              </a:rPr>
              <a:t>Projets - </a:t>
            </a:r>
            <a:r>
              <a:rPr b="1" i="0" lang="fr-CA" sz="2400">
                <a:solidFill>
                  <a:schemeClr val="lt1"/>
                </a:solidFill>
                <a:latin typeface="Calibri"/>
                <a:ea typeface="Calibri"/>
                <a:cs typeface="Calibri"/>
                <a:sym typeface="Calibri"/>
              </a:rPr>
              <a:t>50 000$ </a:t>
            </a:r>
            <a:r>
              <a:rPr b="1" lang="fr-CA" sz="2400">
                <a:solidFill>
                  <a:schemeClr val="lt1"/>
                </a:solidFill>
                <a:latin typeface="Calibri"/>
                <a:ea typeface="Calibri"/>
                <a:cs typeface="Calibri"/>
                <a:sym typeface="Calibri"/>
              </a:rPr>
              <a:t>et plus</a:t>
            </a:r>
            <a:endParaRPr/>
          </a:p>
          <a:p>
            <a:pPr indent="0" lvl="0" marL="0" marR="0" rtl="0" algn="l">
              <a:lnSpc>
                <a:spcPct val="90000"/>
              </a:lnSpc>
              <a:spcBef>
                <a:spcPts val="0"/>
              </a:spcBef>
              <a:spcAft>
                <a:spcPts val="0"/>
              </a:spcAft>
              <a:buClr>
                <a:schemeClr val="lt1"/>
              </a:buClr>
              <a:buSzPts val="2400"/>
              <a:buFont typeface="Calibri"/>
              <a:buNone/>
            </a:pPr>
            <a:r>
              <a:t/>
            </a:r>
            <a:endParaRPr b="1" i="0" sz="2400">
              <a:solidFill>
                <a:schemeClr val="lt1"/>
              </a:solidFill>
              <a:latin typeface="Calibri"/>
              <a:ea typeface="Calibri"/>
              <a:cs typeface="Calibri"/>
              <a:sym typeface="Calibri"/>
            </a:endParaRPr>
          </a:p>
          <a:p>
            <a:pPr indent="0" lvl="0" marL="0" marR="0" rtl="0" algn="l">
              <a:lnSpc>
                <a:spcPct val="90000"/>
              </a:lnSpc>
              <a:spcBef>
                <a:spcPts val="0"/>
              </a:spcBef>
              <a:spcAft>
                <a:spcPts val="0"/>
              </a:spcAft>
              <a:buClr>
                <a:schemeClr val="lt1"/>
              </a:buClr>
              <a:buSzPts val="2400"/>
              <a:buFont typeface="Calibri"/>
              <a:buNone/>
            </a:pPr>
            <a:r>
              <a:rPr b="1" lang="fr-CA" sz="2400">
                <a:solidFill>
                  <a:schemeClr val="lt1"/>
                </a:solidFill>
                <a:latin typeface="Calibri"/>
                <a:ea typeface="Calibri"/>
                <a:cs typeface="Calibri"/>
                <a:sym typeface="Calibri"/>
              </a:rPr>
              <a:t>Projects - </a:t>
            </a:r>
            <a:r>
              <a:rPr b="1" i="0" lang="fr-CA" sz="2400">
                <a:solidFill>
                  <a:schemeClr val="lt1"/>
                </a:solidFill>
                <a:latin typeface="Calibri"/>
                <a:ea typeface="Calibri"/>
                <a:cs typeface="Calibri"/>
                <a:sym typeface="Calibri"/>
              </a:rPr>
              <a:t>$ 50,000 </a:t>
            </a:r>
            <a:r>
              <a:rPr b="1" lang="fr-CA" sz="2400">
                <a:solidFill>
                  <a:schemeClr val="lt1"/>
                </a:solidFill>
                <a:latin typeface="Calibri"/>
                <a:ea typeface="Calibri"/>
                <a:cs typeface="Calibri"/>
                <a:sym typeface="Calibri"/>
              </a:rPr>
              <a:t>and more</a:t>
            </a:r>
            <a:endParaRPr/>
          </a:p>
        </p:txBody>
      </p:sp>
      <p:sp>
        <p:nvSpPr>
          <p:cNvPr id="194" name="Google Shape;194;g244f0ebe580_0_70"/>
          <p:cNvSpPr/>
          <p:nvPr/>
        </p:nvSpPr>
        <p:spPr>
          <a:xfrm>
            <a:off x="7703507" y="447260"/>
            <a:ext cx="1290300" cy="767700"/>
          </a:xfrm>
          <a:prstGeom prst="rect">
            <a:avLst/>
          </a:prstGeom>
          <a:solidFill>
            <a:srgbClr val="14385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195" name="Google Shape;195;g244f0ebe580_0_70"/>
          <p:cNvPicPr preferRelativeResize="0"/>
          <p:nvPr/>
        </p:nvPicPr>
        <p:blipFill rotWithShape="1">
          <a:blip r:embed="rId3">
            <a:alphaModFix/>
          </a:blip>
          <a:srcRect b="0" l="0" r="0" t="0"/>
          <a:stretch/>
        </p:blipFill>
        <p:spPr>
          <a:xfrm>
            <a:off x="7478615" y="361628"/>
            <a:ext cx="1665384" cy="89877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
          <p:cNvSpPr txBox="1"/>
          <p:nvPr/>
        </p:nvSpPr>
        <p:spPr>
          <a:xfrm>
            <a:off x="373691" y="447260"/>
            <a:ext cx="6748669" cy="1152939"/>
          </a:xfrm>
          <a:prstGeom prst="rect">
            <a:avLst/>
          </a:prstGeom>
          <a:noFill/>
          <a:ln>
            <a:noFill/>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chemeClr val="lt1"/>
              </a:buClr>
              <a:buSzPts val="2400"/>
              <a:buFont typeface="Calibri"/>
              <a:buNone/>
            </a:pPr>
            <a:r>
              <a:rPr b="1" i="0" lang="fr-CA" sz="2400">
                <a:solidFill>
                  <a:schemeClr val="lt1"/>
                </a:solidFill>
                <a:latin typeface="Calibri"/>
                <a:ea typeface="Calibri"/>
                <a:cs typeface="Calibri"/>
                <a:sym typeface="Calibri"/>
              </a:rPr>
              <a:t>Dons de 5 000$ ou moins</a:t>
            </a:r>
            <a:endParaRPr/>
          </a:p>
          <a:p>
            <a:pPr indent="0" lvl="0" marL="0" marR="0" rtl="0" algn="l">
              <a:lnSpc>
                <a:spcPct val="90000"/>
              </a:lnSpc>
              <a:spcBef>
                <a:spcPts val="0"/>
              </a:spcBef>
              <a:spcAft>
                <a:spcPts val="0"/>
              </a:spcAft>
              <a:buClr>
                <a:schemeClr val="lt1"/>
              </a:buClr>
              <a:buSzPts val="2400"/>
              <a:buFont typeface="Calibri"/>
              <a:buNone/>
            </a:pPr>
            <a:r>
              <a:t/>
            </a:r>
            <a:endParaRPr b="1" i="0" sz="2400">
              <a:solidFill>
                <a:schemeClr val="lt1"/>
              </a:solidFill>
              <a:latin typeface="Calibri"/>
              <a:ea typeface="Calibri"/>
              <a:cs typeface="Calibri"/>
              <a:sym typeface="Calibri"/>
            </a:endParaRPr>
          </a:p>
          <a:p>
            <a:pPr indent="0" lvl="0" marL="0" marR="0" rtl="0" algn="l">
              <a:lnSpc>
                <a:spcPct val="90000"/>
              </a:lnSpc>
              <a:spcBef>
                <a:spcPts val="0"/>
              </a:spcBef>
              <a:spcAft>
                <a:spcPts val="0"/>
              </a:spcAft>
              <a:buClr>
                <a:schemeClr val="lt1"/>
              </a:buClr>
              <a:buSzPts val="2400"/>
              <a:buFont typeface="Calibri"/>
              <a:buNone/>
            </a:pPr>
            <a:r>
              <a:rPr b="1" i="0" lang="fr-CA" sz="2400">
                <a:solidFill>
                  <a:schemeClr val="lt1"/>
                </a:solidFill>
                <a:latin typeface="Calibri"/>
                <a:ea typeface="Calibri"/>
                <a:cs typeface="Calibri"/>
                <a:sym typeface="Calibri"/>
              </a:rPr>
              <a:t>Donations of $ 5,000 or less</a:t>
            </a:r>
            <a:endParaRPr/>
          </a:p>
        </p:txBody>
      </p:sp>
      <p:cxnSp>
        <p:nvCxnSpPr>
          <p:cNvPr id="97" name="Google Shape;97;p2"/>
          <p:cNvCxnSpPr/>
          <p:nvPr/>
        </p:nvCxnSpPr>
        <p:spPr>
          <a:xfrm>
            <a:off x="447261" y="1036866"/>
            <a:ext cx="6675099" cy="0"/>
          </a:xfrm>
          <a:prstGeom prst="straightConnector1">
            <a:avLst/>
          </a:prstGeom>
          <a:noFill/>
          <a:ln cap="flat" cmpd="sng" w="19050">
            <a:solidFill>
              <a:srgbClr val="0283C8"/>
            </a:solidFill>
            <a:prstDash val="solid"/>
            <a:miter lim="800000"/>
            <a:headEnd len="sm" w="sm" type="none"/>
            <a:tailEnd len="sm" w="sm" type="none"/>
          </a:ln>
        </p:spPr>
      </p:cxnSp>
      <p:sp>
        <p:nvSpPr>
          <p:cNvPr id="98" name="Google Shape;98;p2"/>
          <p:cNvSpPr txBox="1"/>
          <p:nvPr/>
        </p:nvSpPr>
        <p:spPr>
          <a:xfrm>
            <a:off x="175200" y="1901225"/>
            <a:ext cx="5610600" cy="4702800"/>
          </a:xfrm>
          <a:prstGeom prst="rect">
            <a:avLst/>
          </a:prstGeom>
          <a:noFill/>
          <a:ln>
            <a:noFill/>
          </a:ln>
        </p:spPr>
        <p:txBody>
          <a:bodyPr anchorCtr="0" anchor="t" bIns="45700" lIns="91425" spcFirstLastPara="1" rIns="91425" wrap="square" tIns="45700">
            <a:normAutofit/>
          </a:bodyPr>
          <a:lstStyle/>
          <a:p>
            <a:pPr indent="0" lvl="0" marL="0" rtl="0" algn="l">
              <a:lnSpc>
                <a:spcPct val="115000"/>
              </a:lnSpc>
              <a:spcBef>
                <a:spcPts val="1000"/>
              </a:spcBef>
              <a:spcAft>
                <a:spcPts val="0"/>
              </a:spcAft>
              <a:buNone/>
            </a:pPr>
            <a:r>
              <a:rPr b="1" lang="fr-CA" sz="1600">
                <a:solidFill>
                  <a:srgbClr val="143853"/>
                </a:solidFill>
                <a:latin typeface="Calibri"/>
                <a:ea typeface="Calibri"/>
                <a:cs typeface="Calibri"/>
                <a:sym typeface="Calibri"/>
              </a:rPr>
              <a:t>Quai Grande-Anse </a:t>
            </a:r>
            <a:r>
              <a:rPr b="1" i="1" lang="fr-CA" sz="1600">
                <a:solidFill>
                  <a:srgbClr val="143853"/>
                </a:solidFill>
                <a:latin typeface="Calibri"/>
                <a:ea typeface="Calibri"/>
                <a:cs typeface="Calibri"/>
                <a:sym typeface="Calibri"/>
              </a:rPr>
              <a:t>Wharf</a:t>
            </a:r>
            <a:endParaRPr b="1" i="1" sz="1600">
              <a:solidFill>
                <a:srgbClr val="143853"/>
              </a:solidFill>
              <a:latin typeface="Calibri"/>
              <a:ea typeface="Calibri"/>
              <a:cs typeface="Calibri"/>
              <a:sym typeface="Calibri"/>
            </a:endParaRPr>
          </a:p>
          <a:p>
            <a:pPr indent="-330200" lvl="0" marL="457200" rtl="0" algn="l">
              <a:lnSpc>
                <a:spcPct val="115000"/>
              </a:lnSpc>
              <a:spcBef>
                <a:spcPts val="1000"/>
              </a:spcBef>
              <a:spcAft>
                <a:spcPts val="0"/>
              </a:spcAft>
              <a:buClr>
                <a:schemeClr val="dk1"/>
              </a:buClr>
              <a:buSzPts val="1600"/>
              <a:buFont typeface="Calibri"/>
              <a:buChar char="●"/>
            </a:pPr>
            <a:r>
              <a:rPr lang="fr-CA" sz="1600">
                <a:solidFill>
                  <a:schemeClr val="dk1"/>
                </a:solidFill>
                <a:latin typeface="Calibri"/>
                <a:ea typeface="Calibri"/>
                <a:cs typeface="Calibri"/>
                <a:sym typeface="Calibri"/>
              </a:rPr>
              <a:t>5 000$ - Comité des boites de Noël Paroisse St-Simon et St-Jude </a:t>
            </a:r>
            <a:r>
              <a:rPr i="1" lang="fr-CA" sz="1600">
                <a:solidFill>
                  <a:schemeClr val="dk1"/>
                </a:solidFill>
                <a:latin typeface="Calibri"/>
                <a:ea typeface="Calibri"/>
                <a:cs typeface="Calibri"/>
                <a:sym typeface="Calibri"/>
              </a:rPr>
              <a:t>Parish Christmas Boxes Committee</a:t>
            </a:r>
            <a:endParaRPr i="1" sz="1600">
              <a:solidFill>
                <a:schemeClr val="dk1"/>
              </a:solidFill>
              <a:latin typeface="Calibri"/>
              <a:ea typeface="Calibri"/>
              <a:cs typeface="Calibri"/>
              <a:sym typeface="Calibri"/>
            </a:endParaRPr>
          </a:p>
          <a:p>
            <a:pPr indent="0" lvl="0" marL="0" rtl="0" algn="l">
              <a:lnSpc>
                <a:spcPct val="115000"/>
              </a:lnSpc>
              <a:spcBef>
                <a:spcPts val="1000"/>
              </a:spcBef>
              <a:spcAft>
                <a:spcPts val="0"/>
              </a:spcAft>
              <a:buNone/>
            </a:pPr>
            <a:r>
              <a:rPr b="1" lang="fr-CA" sz="1600">
                <a:solidFill>
                  <a:srgbClr val="143853"/>
                </a:solidFill>
                <a:latin typeface="Calibri"/>
                <a:ea typeface="Calibri"/>
                <a:cs typeface="Calibri"/>
                <a:sym typeface="Calibri"/>
              </a:rPr>
              <a:t>Quai Lamèque </a:t>
            </a:r>
            <a:r>
              <a:rPr b="1" i="1" lang="fr-CA" sz="1600">
                <a:solidFill>
                  <a:srgbClr val="143853"/>
                </a:solidFill>
                <a:latin typeface="Calibri"/>
                <a:ea typeface="Calibri"/>
                <a:cs typeface="Calibri"/>
                <a:sym typeface="Calibri"/>
              </a:rPr>
              <a:t>Wharf</a:t>
            </a:r>
            <a:endParaRPr b="1" i="1" sz="1600">
              <a:solidFill>
                <a:srgbClr val="143853"/>
              </a:solidFill>
              <a:latin typeface="Calibri"/>
              <a:ea typeface="Calibri"/>
              <a:cs typeface="Calibri"/>
              <a:sym typeface="Calibri"/>
            </a:endParaRPr>
          </a:p>
          <a:p>
            <a:pPr indent="-330200" lvl="0" marL="457200" rtl="0" algn="l">
              <a:lnSpc>
                <a:spcPct val="115000"/>
              </a:lnSpc>
              <a:spcBef>
                <a:spcPts val="1000"/>
              </a:spcBef>
              <a:spcAft>
                <a:spcPts val="0"/>
              </a:spcAft>
              <a:buClr>
                <a:schemeClr val="dk1"/>
              </a:buClr>
              <a:buSzPts val="1600"/>
              <a:buFont typeface="Calibri"/>
              <a:buChar char="●"/>
            </a:pPr>
            <a:r>
              <a:rPr lang="fr-CA" sz="1600">
                <a:solidFill>
                  <a:schemeClr val="dk1"/>
                </a:solidFill>
                <a:latin typeface="Calibri"/>
                <a:ea typeface="Calibri"/>
                <a:cs typeface="Calibri"/>
                <a:sym typeface="Calibri"/>
              </a:rPr>
              <a:t>500$ - Centre d’excellence en autisme de la Péninsule acadienne </a:t>
            </a:r>
            <a:r>
              <a:rPr i="1" lang="fr-CA" sz="1600">
                <a:solidFill>
                  <a:schemeClr val="dk1"/>
                </a:solidFill>
                <a:latin typeface="Calibri"/>
                <a:ea typeface="Calibri"/>
                <a:cs typeface="Calibri"/>
                <a:sym typeface="Calibri"/>
              </a:rPr>
              <a:t>Center of Excellence in Autism</a:t>
            </a:r>
            <a:endParaRPr i="1" sz="1600">
              <a:solidFill>
                <a:schemeClr val="dk1"/>
              </a:solidFill>
              <a:latin typeface="Calibri"/>
              <a:ea typeface="Calibri"/>
              <a:cs typeface="Calibri"/>
              <a:sym typeface="Calibri"/>
            </a:endParaRPr>
          </a:p>
          <a:p>
            <a:pPr indent="-330200" lvl="0" marL="457200" rtl="0" algn="l">
              <a:lnSpc>
                <a:spcPct val="115000"/>
              </a:lnSpc>
              <a:spcBef>
                <a:spcPts val="0"/>
              </a:spcBef>
              <a:spcAft>
                <a:spcPts val="0"/>
              </a:spcAft>
              <a:buClr>
                <a:schemeClr val="dk1"/>
              </a:buClr>
              <a:buSzPts val="1600"/>
              <a:buFont typeface="Calibri"/>
              <a:buChar char="●"/>
            </a:pPr>
            <a:r>
              <a:rPr lang="fr-CA" sz="1600">
                <a:solidFill>
                  <a:schemeClr val="dk1"/>
                </a:solidFill>
                <a:latin typeface="Calibri"/>
                <a:ea typeface="Calibri"/>
                <a:cs typeface="Calibri"/>
                <a:sym typeface="Calibri"/>
              </a:rPr>
              <a:t>850$ - Secours Amitié Inc.</a:t>
            </a:r>
            <a:endParaRPr sz="1600">
              <a:solidFill>
                <a:schemeClr val="dk1"/>
              </a:solidFill>
              <a:latin typeface="Calibri"/>
              <a:ea typeface="Calibri"/>
              <a:cs typeface="Calibri"/>
              <a:sym typeface="Calibri"/>
            </a:endParaRPr>
          </a:p>
          <a:p>
            <a:pPr indent="-330200" lvl="0" marL="457200" rtl="0" algn="l">
              <a:lnSpc>
                <a:spcPct val="115000"/>
              </a:lnSpc>
              <a:spcBef>
                <a:spcPts val="0"/>
              </a:spcBef>
              <a:spcAft>
                <a:spcPts val="0"/>
              </a:spcAft>
              <a:buClr>
                <a:schemeClr val="dk1"/>
              </a:buClr>
              <a:buSzPts val="1600"/>
              <a:buFont typeface="Calibri"/>
              <a:buChar char="●"/>
            </a:pPr>
            <a:r>
              <a:rPr lang="fr-CA" sz="1600">
                <a:solidFill>
                  <a:schemeClr val="dk1"/>
                </a:solidFill>
                <a:latin typeface="Calibri"/>
                <a:ea typeface="Calibri"/>
                <a:cs typeface="Calibri"/>
                <a:sym typeface="Calibri"/>
              </a:rPr>
              <a:t>1 000$ - Club de natation de Shippagan </a:t>
            </a:r>
            <a:r>
              <a:rPr i="1" lang="fr-CA" sz="1600">
                <a:solidFill>
                  <a:schemeClr val="dk1"/>
                </a:solidFill>
                <a:latin typeface="Calibri"/>
                <a:ea typeface="Calibri"/>
                <a:cs typeface="Calibri"/>
                <a:sym typeface="Calibri"/>
              </a:rPr>
              <a:t>Swimming Club</a:t>
            </a:r>
            <a:endParaRPr i="1" sz="1600">
              <a:solidFill>
                <a:schemeClr val="dk1"/>
              </a:solidFill>
              <a:latin typeface="Calibri"/>
              <a:ea typeface="Calibri"/>
              <a:cs typeface="Calibri"/>
              <a:sym typeface="Calibri"/>
            </a:endParaRPr>
          </a:p>
          <a:p>
            <a:pPr indent="-330200" lvl="0" marL="457200" rtl="0" algn="l">
              <a:lnSpc>
                <a:spcPct val="115000"/>
              </a:lnSpc>
              <a:spcBef>
                <a:spcPts val="0"/>
              </a:spcBef>
              <a:spcAft>
                <a:spcPts val="0"/>
              </a:spcAft>
              <a:buClr>
                <a:schemeClr val="dk1"/>
              </a:buClr>
              <a:buSzPts val="1600"/>
              <a:buFont typeface="Calibri"/>
              <a:buChar char="●"/>
            </a:pPr>
            <a:r>
              <a:rPr lang="fr-CA" sz="1600">
                <a:solidFill>
                  <a:schemeClr val="dk1"/>
                </a:solidFill>
                <a:latin typeface="Calibri"/>
                <a:ea typeface="Calibri"/>
                <a:cs typeface="Calibri"/>
                <a:sym typeface="Calibri"/>
              </a:rPr>
              <a:t>1 000$  - Club motoneige Péninsule acadienne inc. </a:t>
            </a:r>
            <a:r>
              <a:rPr i="1" lang="fr-CA" sz="1600">
                <a:solidFill>
                  <a:schemeClr val="dk1"/>
                </a:solidFill>
                <a:latin typeface="Calibri"/>
                <a:ea typeface="Calibri"/>
                <a:cs typeface="Calibri"/>
                <a:sym typeface="Calibri"/>
              </a:rPr>
              <a:t>Snowmobile Club</a:t>
            </a:r>
            <a:endParaRPr i="1" sz="1600">
              <a:solidFill>
                <a:schemeClr val="dk1"/>
              </a:solidFill>
              <a:latin typeface="Calibri"/>
              <a:ea typeface="Calibri"/>
              <a:cs typeface="Calibri"/>
              <a:sym typeface="Calibri"/>
            </a:endParaRPr>
          </a:p>
          <a:p>
            <a:pPr indent="-330200" lvl="0" marL="457200" rtl="0" algn="l">
              <a:lnSpc>
                <a:spcPct val="115000"/>
              </a:lnSpc>
              <a:spcBef>
                <a:spcPts val="0"/>
              </a:spcBef>
              <a:spcAft>
                <a:spcPts val="0"/>
              </a:spcAft>
              <a:buClr>
                <a:schemeClr val="dk1"/>
              </a:buClr>
              <a:buSzPts val="1600"/>
              <a:buFont typeface="Calibri"/>
              <a:buChar char="●"/>
            </a:pPr>
            <a:r>
              <a:rPr lang="fr-CA" sz="1600">
                <a:solidFill>
                  <a:schemeClr val="dk1"/>
                </a:solidFill>
                <a:latin typeface="Calibri"/>
                <a:ea typeface="Calibri"/>
                <a:cs typeface="Calibri"/>
                <a:sym typeface="Calibri"/>
              </a:rPr>
              <a:t>1 000$ - AAACCNB-PA</a:t>
            </a:r>
            <a:endParaRPr sz="1600">
              <a:solidFill>
                <a:schemeClr val="dk1"/>
              </a:solidFill>
              <a:latin typeface="Calibri"/>
              <a:ea typeface="Calibri"/>
              <a:cs typeface="Calibri"/>
              <a:sym typeface="Calibri"/>
            </a:endParaRPr>
          </a:p>
          <a:p>
            <a:pPr indent="-330200" lvl="0" marL="457200" rtl="0" algn="l">
              <a:lnSpc>
                <a:spcPct val="115000"/>
              </a:lnSpc>
              <a:spcBef>
                <a:spcPts val="0"/>
              </a:spcBef>
              <a:spcAft>
                <a:spcPts val="0"/>
              </a:spcAft>
              <a:buClr>
                <a:schemeClr val="dk1"/>
              </a:buClr>
              <a:buSzPts val="1600"/>
              <a:buFont typeface="Calibri"/>
              <a:buChar char="●"/>
            </a:pPr>
            <a:r>
              <a:rPr lang="fr-CA" sz="1600">
                <a:solidFill>
                  <a:schemeClr val="dk1"/>
                </a:solidFill>
                <a:latin typeface="Calibri"/>
                <a:ea typeface="Calibri"/>
                <a:cs typeface="Calibri"/>
                <a:sym typeface="Calibri"/>
              </a:rPr>
              <a:t>2 000$ - Association Chasse et Pêche de l’Île Lamèque I</a:t>
            </a:r>
            <a:r>
              <a:rPr i="1" lang="fr-CA" sz="1600">
                <a:solidFill>
                  <a:schemeClr val="dk1"/>
                </a:solidFill>
                <a:latin typeface="Calibri"/>
                <a:ea typeface="Calibri"/>
                <a:cs typeface="Calibri"/>
                <a:sym typeface="Calibri"/>
              </a:rPr>
              <a:t>sland Hunting and Fishing Association</a:t>
            </a:r>
            <a:endParaRPr i="1" sz="1600">
              <a:solidFill>
                <a:schemeClr val="dk1"/>
              </a:solidFill>
              <a:latin typeface="Calibri"/>
              <a:ea typeface="Calibri"/>
              <a:cs typeface="Calibri"/>
              <a:sym typeface="Calibri"/>
            </a:endParaRPr>
          </a:p>
          <a:p>
            <a:pPr indent="-330200" lvl="0" marL="457200" rtl="0" algn="l">
              <a:lnSpc>
                <a:spcPct val="115000"/>
              </a:lnSpc>
              <a:spcBef>
                <a:spcPts val="0"/>
              </a:spcBef>
              <a:spcAft>
                <a:spcPts val="0"/>
              </a:spcAft>
              <a:buClr>
                <a:schemeClr val="dk1"/>
              </a:buClr>
              <a:buSzPts val="1600"/>
              <a:buFont typeface="Calibri"/>
              <a:buChar char="●"/>
            </a:pPr>
            <a:r>
              <a:rPr lang="fr-CA" sz="1600">
                <a:solidFill>
                  <a:schemeClr val="dk1"/>
                </a:solidFill>
                <a:latin typeface="Calibri"/>
                <a:ea typeface="Calibri"/>
                <a:cs typeface="Calibri"/>
                <a:sym typeface="Calibri"/>
              </a:rPr>
              <a:t>5 000 $ - Diner chauds pour élèves École Sr-St-Alexandre </a:t>
            </a:r>
            <a:r>
              <a:rPr i="1" lang="fr-CA" sz="1600">
                <a:solidFill>
                  <a:schemeClr val="dk1"/>
                </a:solidFill>
                <a:latin typeface="Calibri"/>
                <a:ea typeface="Calibri"/>
                <a:cs typeface="Calibri"/>
                <a:sym typeface="Calibri"/>
              </a:rPr>
              <a:t>School Hot Meals for students</a:t>
            </a:r>
            <a:endParaRPr i="1" sz="1600">
              <a:solidFill>
                <a:schemeClr val="dk1"/>
              </a:solidFill>
              <a:latin typeface="Calibri"/>
              <a:ea typeface="Calibri"/>
              <a:cs typeface="Calibri"/>
              <a:sym typeface="Calibri"/>
            </a:endParaRPr>
          </a:p>
        </p:txBody>
      </p:sp>
      <p:sp>
        <p:nvSpPr>
          <p:cNvPr id="99" name="Google Shape;99;p2"/>
          <p:cNvSpPr txBox="1"/>
          <p:nvPr/>
        </p:nvSpPr>
        <p:spPr>
          <a:xfrm>
            <a:off x="7960659" y="968188"/>
            <a:ext cx="18473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00" name="Google Shape;100;p2"/>
          <p:cNvSpPr/>
          <p:nvPr/>
        </p:nvSpPr>
        <p:spPr>
          <a:xfrm>
            <a:off x="7703507" y="447260"/>
            <a:ext cx="1290181" cy="767765"/>
          </a:xfrm>
          <a:prstGeom prst="rect">
            <a:avLst/>
          </a:prstGeom>
          <a:solidFill>
            <a:srgbClr val="14385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101" name="Google Shape;101;p2"/>
          <p:cNvPicPr preferRelativeResize="0"/>
          <p:nvPr/>
        </p:nvPicPr>
        <p:blipFill rotWithShape="1">
          <a:blip r:embed="rId3">
            <a:alphaModFix/>
          </a:blip>
          <a:srcRect b="0" l="0" r="0" t="0"/>
          <a:stretch/>
        </p:blipFill>
        <p:spPr>
          <a:xfrm>
            <a:off x="7478615" y="361628"/>
            <a:ext cx="1665385" cy="89877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g244f0ebe580_0_4"/>
          <p:cNvSpPr txBox="1"/>
          <p:nvPr/>
        </p:nvSpPr>
        <p:spPr>
          <a:xfrm>
            <a:off x="373691" y="447260"/>
            <a:ext cx="6748800" cy="1152900"/>
          </a:xfrm>
          <a:prstGeom prst="rect">
            <a:avLst/>
          </a:prstGeom>
          <a:noFill/>
          <a:ln>
            <a:noFill/>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chemeClr val="lt1"/>
              </a:buClr>
              <a:buSzPts val="2400"/>
              <a:buFont typeface="Calibri"/>
              <a:buNone/>
            </a:pPr>
            <a:r>
              <a:rPr b="1" i="0" lang="fr-CA" sz="2400">
                <a:solidFill>
                  <a:schemeClr val="lt1"/>
                </a:solidFill>
                <a:latin typeface="Calibri"/>
                <a:ea typeface="Calibri"/>
                <a:cs typeface="Calibri"/>
                <a:sym typeface="Calibri"/>
              </a:rPr>
              <a:t>Dons de 5 000$ ou moins</a:t>
            </a:r>
            <a:endParaRPr/>
          </a:p>
          <a:p>
            <a:pPr indent="0" lvl="0" marL="0" marR="0" rtl="0" algn="l">
              <a:lnSpc>
                <a:spcPct val="90000"/>
              </a:lnSpc>
              <a:spcBef>
                <a:spcPts val="0"/>
              </a:spcBef>
              <a:spcAft>
                <a:spcPts val="0"/>
              </a:spcAft>
              <a:buClr>
                <a:schemeClr val="lt1"/>
              </a:buClr>
              <a:buSzPts val="2400"/>
              <a:buFont typeface="Calibri"/>
              <a:buNone/>
            </a:pPr>
            <a:r>
              <a:t/>
            </a:r>
            <a:endParaRPr b="1" i="0" sz="2400">
              <a:solidFill>
                <a:schemeClr val="lt1"/>
              </a:solidFill>
              <a:latin typeface="Calibri"/>
              <a:ea typeface="Calibri"/>
              <a:cs typeface="Calibri"/>
              <a:sym typeface="Calibri"/>
            </a:endParaRPr>
          </a:p>
          <a:p>
            <a:pPr indent="0" lvl="0" marL="0" marR="0" rtl="0" algn="l">
              <a:lnSpc>
                <a:spcPct val="90000"/>
              </a:lnSpc>
              <a:spcBef>
                <a:spcPts val="0"/>
              </a:spcBef>
              <a:spcAft>
                <a:spcPts val="0"/>
              </a:spcAft>
              <a:buClr>
                <a:schemeClr val="lt1"/>
              </a:buClr>
              <a:buSzPts val="2400"/>
              <a:buFont typeface="Calibri"/>
              <a:buNone/>
            </a:pPr>
            <a:r>
              <a:rPr b="1" i="0" lang="fr-CA" sz="2400">
                <a:solidFill>
                  <a:schemeClr val="lt1"/>
                </a:solidFill>
                <a:latin typeface="Calibri"/>
                <a:ea typeface="Calibri"/>
                <a:cs typeface="Calibri"/>
                <a:sym typeface="Calibri"/>
              </a:rPr>
              <a:t>Donations of $ 5,000 or less</a:t>
            </a:r>
            <a:endParaRPr/>
          </a:p>
        </p:txBody>
      </p:sp>
      <p:cxnSp>
        <p:nvCxnSpPr>
          <p:cNvPr id="107" name="Google Shape;107;g244f0ebe580_0_4"/>
          <p:cNvCxnSpPr/>
          <p:nvPr/>
        </p:nvCxnSpPr>
        <p:spPr>
          <a:xfrm>
            <a:off x="447261" y="1036866"/>
            <a:ext cx="6675000" cy="0"/>
          </a:xfrm>
          <a:prstGeom prst="straightConnector1">
            <a:avLst/>
          </a:prstGeom>
          <a:noFill/>
          <a:ln cap="flat" cmpd="sng" w="19050">
            <a:solidFill>
              <a:srgbClr val="0283C8"/>
            </a:solidFill>
            <a:prstDash val="solid"/>
            <a:miter lim="800000"/>
            <a:headEnd len="sm" w="sm" type="none"/>
            <a:tailEnd len="sm" w="sm" type="none"/>
          </a:ln>
        </p:spPr>
      </p:cxnSp>
      <p:sp>
        <p:nvSpPr>
          <p:cNvPr id="108" name="Google Shape;108;g244f0ebe580_0_4"/>
          <p:cNvSpPr txBox="1"/>
          <p:nvPr/>
        </p:nvSpPr>
        <p:spPr>
          <a:xfrm>
            <a:off x="0" y="2044800"/>
            <a:ext cx="5844900" cy="4813200"/>
          </a:xfrm>
          <a:prstGeom prst="rect">
            <a:avLst/>
          </a:prstGeom>
          <a:noFill/>
          <a:ln>
            <a:noFill/>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rgbClr val="143853"/>
              </a:buClr>
              <a:buSzPts val="1600"/>
              <a:buFont typeface="Arial"/>
              <a:buNone/>
            </a:pPr>
            <a:r>
              <a:rPr b="1" lang="fr-CA" sz="1600">
                <a:solidFill>
                  <a:schemeClr val="dk1"/>
                </a:solidFill>
                <a:latin typeface="Calibri"/>
                <a:ea typeface="Calibri"/>
                <a:cs typeface="Calibri"/>
                <a:sym typeface="Calibri"/>
              </a:rPr>
              <a:t>Quai Petit-Shippagan </a:t>
            </a:r>
            <a:r>
              <a:rPr b="1" i="1" lang="fr-CA" sz="1600">
                <a:solidFill>
                  <a:schemeClr val="dk1"/>
                </a:solidFill>
                <a:latin typeface="Calibri"/>
                <a:ea typeface="Calibri"/>
                <a:cs typeface="Calibri"/>
                <a:sym typeface="Calibri"/>
              </a:rPr>
              <a:t>Wharf</a:t>
            </a:r>
            <a:endParaRPr b="1" i="1" sz="1600">
              <a:solidFill>
                <a:schemeClr val="dk1"/>
              </a:solidFill>
              <a:latin typeface="Calibri"/>
              <a:ea typeface="Calibri"/>
              <a:cs typeface="Calibri"/>
              <a:sym typeface="Calibri"/>
            </a:endParaRPr>
          </a:p>
          <a:p>
            <a:pPr indent="-323850" lvl="0" marL="457200" rtl="0" algn="l">
              <a:lnSpc>
                <a:spcPct val="115000"/>
              </a:lnSpc>
              <a:spcBef>
                <a:spcPts val="1000"/>
              </a:spcBef>
              <a:spcAft>
                <a:spcPts val="0"/>
              </a:spcAft>
              <a:buClr>
                <a:schemeClr val="dk1"/>
              </a:buClr>
              <a:buSzPts val="1500"/>
              <a:buFont typeface="Calibri"/>
              <a:buChar char="•"/>
            </a:pPr>
            <a:r>
              <a:rPr lang="fr-CA" sz="1500">
                <a:solidFill>
                  <a:schemeClr val="dk1"/>
                </a:solidFill>
                <a:latin typeface="Calibri"/>
                <a:ea typeface="Calibri"/>
                <a:cs typeface="Calibri"/>
                <a:sym typeface="Calibri"/>
              </a:rPr>
              <a:t>3 000$ - Club de natation de Shippagan </a:t>
            </a:r>
            <a:r>
              <a:rPr i="1" lang="fr-CA" sz="1500">
                <a:solidFill>
                  <a:schemeClr val="dk1"/>
                </a:solidFill>
                <a:latin typeface="Calibri"/>
                <a:ea typeface="Calibri"/>
                <a:cs typeface="Calibri"/>
                <a:sym typeface="Calibri"/>
              </a:rPr>
              <a:t>Swimming Club</a:t>
            </a:r>
            <a:r>
              <a:rPr lang="fr-CA" sz="1500">
                <a:solidFill>
                  <a:schemeClr val="dk1"/>
                </a:solidFill>
                <a:latin typeface="Calibri"/>
                <a:ea typeface="Calibri"/>
                <a:cs typeface="Calibri"/>
                <a:sym typeface="Calibri"/>
              </a:rPr>
              <a:t> (2023-2025)</a:t>
            </a:r>
            <a:endParaRPr i="1" sz="1500">
              <a:solidFill>
                <a:schemeClr val="dk1"/>
              </a:solidFill>
              <a:latin typeface="Calibri"/>
              <a:ea typeface="Calibri"/>
              <a:cs typeface="Calibri"/>
              <a:sym typeface="Calibri"/>
            </a:endParaRPr>
          </a:p>
          <a:p>
            <a:pPr indent="-323850" lvl="0" marL="457200" rtl="0" algn="l">
              <a:lnSpc>
                <a:spcPct val="115000"/>
              </a:lnSpc>
              <a:spcBef>
                <a:spcPts val="0"/>
              </a:spcBef>
              <a:spcAft>
                <a:spcPts val="0"/>
              </a:spcAft>
              <a:buClr>
                <a:schemeClr val="dk1"/>
              </a:buClr>
              <a:buSzPts val="1500"/>
              <a:buFont typeface="Calibri"/>
              <a:buChar char="●"/>
            </a:pPr>
            <a:r>
              <a:rPr lang="fr-CA" sz="1500">
                <a:solidFill>
                  <a:schemeClr val="dk1"/>
                </a:solidFill>
                <a:latin typeface="Calibri"/>
                <a:ea typeface="Calibri"/>
                <a:cs typeface="Calibri"/>
                <a:sym typeface="Calibri"/>
              </a:rPr>
              <a:t>1 000$ - Festival du bar rayé / </a:t>
            </a:r>
            <a:r>
              <a:rPr i="1" lang="fr-CA" sz="1500">
                <a:solidFill>
                  <a:schemeClr val="dk1"/>
                </a:solidFill>
                <a:latin typeface="Calibri"/>
                <a:ea typeface="Calibri"/>
                <a:cs typeface="Calibri"/>
                <a:sym typeface="Calibri"/>
              </a:rPr>
              <a:t>Stripped Bass Festival</a:t>
            </a:r>
            <a:endParaRPr i="1" sz="1500">
              <a:solidFill>
                <a:schemeClr val="dk1"/>
              </a:solidFill>
              <a:latin typeface="Calibri"/>
              <a:ea typeface="Calibri"/>
              <a:cs typeface="Calibri"/>
              <a:sym typeface="Calibri"/>
            </a:endParaRPr>
          </a:p>
          <a:p>
            <a:pPr indent="-323850" lvl="0" marL="457200" rtl="0" algn="l">
              <a:lnSpc>
                <a:spcPct val="115000"/>
              </a:lnSpc>
              <a:spcBef>
                <a:spcPts val="0"/>
              </a:spcBef>
              <a:spcAft>
                <a:spcPts val="0"/>
              </a:spcAft>
              <a:buClr>
                <a:schemeClr val="dk1"/>
              </a:buClr>
              <a:buSzPts val="1500"/>
              <a:buFont typeface="Calibri"/>
              <a:buChar char="●"/>
            </a:pPr>
            <a:r>
              <a:rPr lang="fr-CA" sz="1500">
                <a:solidFill>
                  <a:schemeClr val="dk1"/>
                </a:solidFill>
                <a:latin typeface="Calibri"/>
                <a:ea typeface="Calibri"/>
                <a:cs typeface="Calibri"/>
                <a:sym typeface="Calibri"/>
              </a:rPr>
              <a:t>1 000$ - Équipe Les Pêcheurs Initiation Lamèque-Shippagan </a:t>
            </a:r>
            <a:r>
              <a:rPr i="1" lang="fr-CA" sz="1500">
                <a:solidFill>
                  <a:schemeClr val="dk1"/>
                </a:solidFill>
                <a:latin typeface="Calibri"/>
                <a:ea typeface="Calibri"/>
                <a:cs typeface="Calibri"/>
                <a:sym typeface="Calibri"/>
              </a:rPr>
              <a:t>Team</a:t>
            </a:r>
            <a:endParaRPr i="1" sz="1500">
              <a:solidFill>
                <a:schemeClr val="dk1"/>
              </a:solidFill>
              <a:latin typeface="Calibri"/>
              <a:ea typeface="Calibri"/>
              <a:cs typeface="Calibri"/>
              <a:sym typeface="Calibri"/>
            </a:endParaRPr>
          </a:p>
          <a:p>
            <a:pPr indent="-323850" lvl="0" marL="457200" rtl="0" algn="l">
              <a:lnSpc>
                <a:spcPct val="115000"/>
              </a:lnSpc>
              <a:spcBef>
                <a:spcPts val="0"/>
              </a:spcBef>
              <a:spcAft>
                <a:spcPts val="0"/>
              </a:spcAft>
              <a:buClr>
                <a:schemeClr val="dk1"/>
              </a:buClr>
              <a:buSzPts val="1500"/>
              <a:buFont typeface="Calibri"/>
              <a:buChar char="●"/>
            </a:pPr>
            <a:r>
              <a:rPr lang="fr-CA" sz="1500">
                <a:solidFill>
                  <a:schemeClr val="dk1"/>
                </a:solidFill>
                <a:latin typeface="Calibri"/>
                <a:ea typeface="Calibri"/>
                <a:cs typeface="Calibri"/>
                <a:sym typeface="Calibri"/>
              </a:rPr>
              <a:t>2 000$ - Comité Groupe d’entraide (famille Caleb Haché) /</a:t>
            </a:r>
            <a:r>
              <a:rPr i="1" lang="fr-CA" sz="1500">
                <a:solidFill>
                  <a:schemeClr val="dk1"/>
                </a:solidFill>
                <a:latin typeface="Calibri"/>
                <a:ea typeface="Calibri"/>
                <a:cs typeface="Calibri"/>
                <a:sym typeface="Calibri"/>
              </a:rPr>
              <a:t>Support  Group Committee (Caleb Haché’s family)</a:t>
            </a:r>
            <a:endParaRPr i="1" sz="1500">
              <a:solidFill>
                <a:schemeClr val="dk1"/>
              </a:solidFill>
              <a:latin typeface="Calibri"/>
              <a:ea typeface="Calibri"/>
              <a:cs typeface="Calibri"/>
              <a:sym typeface="Calibri"/>
            </a:endParaRPr>
          </a:p>
          <a:p>
            <a:pPr indent="-323850" lvl="0" marL="457200" rtl="0" algn="l">
              <a:lnSpc>
                <a:spcPct val="115000"/>
              </a:lnSpc>
              <a:spcBef>
                <a:spcPts val="0"/>
              </a:spcBef>
              <a:spcAft>
                <a:spcPts val="0"/>
              </a:spcAft>
              <a:buClr>
                <a:schemeClr val="dk1"/>
              </a:buClr>
              <a:buSzPts val="1500"/>
              <a:buFont typeface="Calibri"/>
              <a:buChar char="●"/>
            </a:pPr>
            <a:r>
              <a:rPr lang="fr-CA" sz="1500">
                <a:solidFill>
                  <a:schemeClr val="dk1"/>
                </a:solidFill>
                <a:latin typeface="Calibri"/>
                <a:ea typeface="Calibri"/>
                <a:cs typeface="Calibri"/>
                <a:sym typeface="Calibri"/>
              </a:rPr>
              <a:t>2 000$ - Comité Groupe d’entraide (famille Zachary Comeau /</a:t>
            </a:r>
            <a:r>
              <a:rPr i="1" lang="fr-CA" sz="1500">
                <a:solidFill>
                  <a:schemeClr val="dk1"/>
                </a:solidFill>
                <a:latin typeface="Calibri"/>
                <a:ea typeface="Calibri"/>
                <a:cs typeface="Calibri"/>
                <a:sym typeface="Calibri"/>
              </a:rPr>
              <a:t>Support Group Committee (Zachary Comeau’s family)</a:t>
            </a:r>
            <a:endParaRPr i="1" sz="1500">
              <a:solidFill>
                <a:schemeClr val="dk1"/>
              </a:solidFill>
              <a:latin typeface="Calibri"/>
              <a:ea typeface="Calibri"/>
              <a:cs typeface="Calibri"/>
              <a:sym typeface="Calibri"/>
            </a:endParaRPr>
          </a:p>
          <a:p>
            <a:pPr indent="-323850" lvl="0" marL="457200" rtl="0" algn="l">
              <a:lnSpc>
                <a:spcPct val="115000"/>
              </a:lnSpc>
              <a:spcBef>
                <a:spcPts val="0"/>
              </a:spcBef>
              <a:spcAft>
                <a:spcPts val="0"/>
              </a:spcAft>
              <a:buClr>
                <a:schemeClr val="dk1"/>
              </a:buClr>
              <a:buSzPts val="1500"/>
              <a:buFont typeface="Calibri"/>
              <a:buChar char="●"/>
            </a:pPr>
            <a:r>
              <a:rPr lang="fr-CA" sz="1500">
                <a:solidFill>
                  <a:schemeClr val="dk1"/>
                </a:solidFill>
                <a:latin typeface="Calibri"/>
                <a:ea typeface="Calibri"/>
                <a:cs typeface="Calibri"/>
                <a:sym typeface="Calibri"/>
              </a:rPr>
              <a:t>2 000$ - Comité Groupe d’entraide (Monica Glazier) /</a:t>
            </a:r>
            <a:r>
              <a:rPr i="1" lang="fr-CA" sz="1500">
                <a:solidFill>
                  <a:schemeClr val="dk1"/>
                </a:solidFill>
                <a:latin typeface="Calibri"/>
                <a:ea typeface="Calibri"/>
                <a:cs typeface="Calibri"/>
                <a:sym typeface="Calibri"/>
              </a:rPr>
              <a:t>Support Group Committee (Monica Glazier)</a:t>
            </a:r>
            <a:endParaRPr i="1" sz="1500">
              <a:solidFill>
                <a:schemeClr val="dk1"/>
              </a:solidFill>
              <a:latin typeface="Calibri"/>
              <a:ea typeface="Calibri"/>
              <a:cs typeface="Calibri"/>
              <a:sym typeface="Calibri"/>
            </a:endParaRPr>
          </a:p>
          <a:p>
            <a:pPr indent="-323850" lvl="0" marL="457200" rtl="0" algn="l">
              <a:lnSpc>
                <a:spcPct val="115000"/>
              </a:lnSpc>
              <a:spcBef>
                <a:spcPts val="0"/>
              </a:spcBef>
              <a:spcAft>
                <a:spcPts val="0"/>
              </a:spcAft>
              <a:buClr>
                <a:schemeClr val="dk1"/>
              </a:buClr>
              <a:buSzPts val="1500"/>
              <a:buFont typeface="Calibri"/>
              <a:buChar char="●"/>
            </a:pPr>
            <a:r>
              <a:rPr lang="fr-CA" sz="1500">
                <a:solidFill>
                  <a:schemeClr val="dk1"/>
                </a:solidFill>
                <a:latin typeface="Calibri"/>
                <a:ea typeface="Calibri"/>
                <a:cs typeface="Calibri"/>
                <a:sym typeface="Calibri"/>
              </a:rPr>
              <a:t>2 000$ - Les petits Pères noël Shippagan, les îles Lamèque et Miscou </a:t>
            </a:r>
            <a:r>
              <a:rPr i="1" lang="fr-CA" sz="1500">
                <a:solidFill>
                  <a:schemeClr val="dk1"/>
                </a:solidFill>
                <a:latin typeface="Calibri"/>
                <a:ea typeface="Calibri"/>
                <a:cs typeface="Calibri"/>
                <a:sym typeface="Calibri"/>
              </a:rPr>
              <a:t>Little Santas’</a:t>
            </a:r>
            <a:endParaRPr i="1" sz="1500">
              <a:solidFill>
                <a:schemeClr val="dk1"/>
              </a:solidFill>
              <a:latin typeface="Calibri"/>
              <a:ea typeface="Calibri"/>
              <a:cs typeface="Calibri"/>
              <a:sym typeface="Calibri"/>
            </a:endParaRPr>
          </a:p>
          <a:p>
            <a:pPr indent="-323850" lvl="0" marL="457200" rtl="0" algn="l">
              <a:lnSpc>
                <a:spcPct val="115000"/>
              </a:lnSpc>
              <a:spcBef>
                <a:spcPts val="0"/>
              </a:spcBef>
              <a:spcAft>
                <a:spcPts val="0"/>
              </a:spcAft>
              <a:buClr>
                <a:schemeClr val="dk1"/>
              </a:buClr>
              <a:buSzPts val="1500"/>
              <a:buFont typeface="Calibri"/>
              <a:buChar char="●"/>
            </a:pPr>
            <a:r>
              <a:rPr lang="fr-CA" sz="1500">
                <a:solidFill>
                  <a:schemeClr val="dk1"/>
                </a:solidFill>
                <a:latin typeface="Calibri"/>
                <a:ea typeface="Calibri"/>
                <a:cs typeface="Calibri"/>
                <a:sym typeface="Calibri"/>
              </a:rPr>
              <a:t>2 000$ - Association Chasse et Pêche de l’Île Lamèque I</a:t>
            </a:r>
            <a:r>
              <a:rPr i="1" lang="fr-CA" sz="1500">
                <a:solidFill>
                  <a:schemeClr val="dk1"/>
                </a:solidFill>
                <a:latin typeface="Calibri"/>
                <a:ea typeface="Calibri"/>
                <a:cs typeface="Calibri"/>
                <a:sym typeface="Calibri"/>
              </a:rPr>
              <a:t>sland Hunting and Fishing Association</a:t>
            </a:r>
            <a:endParaRPr sz="1500">
              <a:solidFill>
                <a:schemeClr val="dk1"/>
              </a:solidFill>
              <a:latin typeface="Calibri"/>
              <a:ea typeface="Calibri"/>
              <a:cs typeface="Calibri"/>
              <a:sym typeface="Calibri"/>
            </a:endParaRPr>
          </a:p>
          <a:p>
            <a:pPr indent="-323850" lvl="0" marL="457200" rtl="0" algn="l">
              <a:lnSpc>
                <a:spcPct val="115000"/>
              </a:lnSpc>
              <a:spcBef>
                <a:spcPts val="0"/>
              </a:spcBef>
              <a:spcAft>
                <a:spcPts val="0"/>
              </a:spcAft>
              <a:buClr>
                <a:schemeClr val="dk1"/>
              </a:buClr>
              <a:buSzPts val="1500"/>
              <a:buFont typeface="Calibri"/>
              <a:buChar char="●"/>
            </a:pPr>
            <a:r>
              <a:rPr lang="fr-CA" sz="1500">
                <a:solidFill>
                  <a:schemeClr val="dk1"/>
                </a:solidFill>
                <a:latin typeface="Calibri"/>
                <a:ea typeface="Calibri"/>
                <a:cs typeface="Calibri"/>
                <a:sym typeface="Calibri"/>
              </a:rPr>
              <a:t>3 000$ - Salle Communautaire de Petite-Rivière-de-l'Île </a:t>
            </a:r>
            <a:r>
              <a:rPr i="1" lang="fr-CA" sz="1500">
                <a:solidFill>
                  <a:schemeClr val="dk1"/>
                </a:solidFill>
                <a:latin typeface="Calibri"/>
                <a:ea typeface="Calibri"/>
                <a:cs typeface="Calibri"/>
                <a:sym typeface="Calibri"/>
              </a:rPr>
              <a:t>Community Hall </a:t>
            </a:r>
            <a:endParaRPr sz="1500">
              <a:solidFill>
                <a:schemeClr val="dk1"/>
              </a:solidFill>
              <a:latin typeface="Calibri"/>
              <a:ea typeface="Calibri"/>
              <a:cs typeface="Calibri"/>
              <a:sym typeface="Calibri"/>
            </a:endParaRPr>
          </a:p>
        </p:txBody>
      </p:sp>
      <p:sp>
        <p:nvSpPr>
          <p:cNvPr id="109" name="Google Shape;109;g244f0ebe580_0_4"/>
          <p:cNvSpPr txBox="1"/>
          <p:nvPr/>
        </p:nvSpPr>
        <p:spPr>
          <a:xfrm>
            <a:off x="7960659" y="968188"/>
            <a:ext cx="1848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10" name="Google Shape;110;g244f0ebe580_0_4"/>
          <p:cNvSpPr/>
          <p:nvPr/>
        </p:nvSpPr>
        <p:spPr>
          <a:xfrm>
            <a:off x="7703507" y="447260"/>
            <a:ext cx="1290300" cy="767700"/>
          </a:xfrm>
          <a:prstGeom prst="rect">
            <a:avLst/>
          </a:prstGeom>
          <a:solidFill>
            <a:srgbClr val="14385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111" name="Google Shape;111;g244f0ebe580_0_4"/>
          <p:cNvPicPr preferRelativeResize="0"/>
          <p:nvPr/>
        </p:nvPicPr>
        <p:blipFill rotWithShape="1">
          <a:blip r:embed="rId3">
            <a:alphaModFix/>
          </a:blip>
          <a:srcRect b="0" l="0" r="0" t="0"/>
          <a:stretch/>
        </p:blipFill>
        <p:spPr>
          <a:xfrm>
            <a:off x="7478615" y="361628"/>
            <a:ext cx="1665384" cy="89877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g244f0ebe580_0_18"/>
          <p:cNvSpPr txBox="1"/>
          <p:nvPr/>
        </p:nvSpPr>
        <p:spPr>
          <a:xfrm>
            <a:off x="373691" y="447260"/>
            <a:ext cx="6748800" cy="1152900"/>
          </a:xfrm>
          <a:prstGeom prst="rect">
            <a:avLst/>
          </a:prstGeom>
          <a:noFill/>
          <a:ln>
            <a:noFill/>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chemeClr val="lt1"/>
              </a:buClr>
              <a:buSzPts val="2400"/>
              <a:buFont typeface="Calibri"/>
              <a:buNone/>
            </a:pPr>
            <a:r>
              <a:rPr b="1" i="0" lang="fr-CA" sz="2400">
                <a:solidFill>
                  <a:schemeClr val="lt1"/>
                </a:solidFill>
                <a:latin typeface="Calibri"/>
                <a:ea typeface="Calibri"/>
                <a:cs typeface="Calibri"/>
                <a:sym typeface="Calibri"/>
              </a:rPr>
              <a:t>Dons de 5 000$ ou moins</a:t>
            </a:r>
            <a:endParaRPr/>
          </a:p>
          <a:p>
            <a:pPr indent="0" lvl="0" marL="0" marR="0" rtl="0" algn="l">
              <a:lnSpc>
                <a:spcPct val="90000"/>
              </a:lnSpc>
              <a:spcBef>
                <a:spcPts val="0"/>
              </a:spcBef>
              <a:spcAft>
                <a:spcPts val="0"/>
              </a:spcAft>
              <a:buClr>
                <a:schemeClr val="lt1"/>
              </a:buClr>
              <a:buSzPts val="2400"/>
              <a:buFont typeface="Calibri"/>
              <a:buNone/>
            </a:pPr>
            <a:r>
              <a:t/>
            </a:r>
            <a:endParaRPr b="1" i="0" sz="2400">
              <a:solidFill>
                <a:schemeClr val="lt1"/>
              </a:solidFill>
              <a:latin typeface="Calibri"/>
              <a:ea typeface="Calibri"/>
              <a:cs typeface="Calibri"/>
              <a:sym typeface="Calibri"/>
            </a:endParaRPr>
          </a:p>
          <a:p>
            <a:pPr indent="0" lvl="0" marL="0" marR="0" rtl="0" algn="l">
              <a:lnSpc>
                <a:spcPct val="90000"/>
              </a:lnSpc>
              <a:spcBef>
                <a:spcPts val="0"/>
              </a:spcBef>
              <a:spcAft>
                <a:spcPts val="0"/>
              </a:spcAft>
              <a:buClr>
                <a:schemeClr val="lt1"/>
              </a:buClr>
              <a:buSzPts val="2400"/>
              <a:buFont typeface="Calibri"/>
              <a:buNone/>
            </a:pPr>
            <a:r>
              <a:rPr b="1" i="0" lang="fr-CA" sz="2400">
                <a:solidFill>
                  <a:schemeClr val="lt1"/>
                </a:solidFill>
                <a:latin typeface="Calibri"/>
                <a:ea typeface="Calibri"/>
                <a:cs typeface="Calibri"/>
                <a:sym typeface="Calibri"/>
              </a:rPr>
              <a:t>Donations of $ 5,000 or less</a:t>
            </a:r>
            <a:endParaRPr/>
          </a:p>
        </p:txBody>
      </p:sp>
      <p:cxnSp>
        <p:nvCxnSpPr>
          <p:cNvPr id="117" name="Google Shape;117;g244f0ebe580_0_18"/>
          <p:cNvCxnSpPr/>
          <p:nvPr/>
        </p:nvCxnSpPr>
        <p:spPr>
          <a:xfrm>
            <a:off x="447261" y="1036866"/>
            <a:ext cx="6675000" cy="0"/>
          </a:xfrm>
          <a:prstGeom prst="straightConnector1">
            <a:avLst/>
          </a:prstGeom>
          <a:noFill/>
          <a:ln cap="flat" cmpd="sng" w="19050">
            <a:solidFill>
              <a:srgbClr val="0283C8"/>
            </a:solidFill>
            <a:prstDash val="solid"/>
            <a:miter lim="800000"/>
            <a:headEnd len="sm" w="sm" type="none"/>
            <a:tailEnd len="sm" w="sm" type="none"/>
          </a:ln>
        </p:spPr>
      </p:cxnSp>
      <p:sp>
        <p:nvSpPr>
          <p:cNvPr id="118" name="Google Shape;118;g244f0ebe580_0_18"/>
          <p:cNvSpPr txBox="1"/>
          <p:nvPr/>
        </p:nvSpPr>
        <p:spPr>
          <a:xfrm>
            <a:off x="196800" y="2009450"/>
            <a:ext cx="5953200" cy="4539900"/>
          </a:xfrm>
          <a:prstGeom prst="rect">
            <a:avLst/>
          </a:prstGeom>
          <a:noFill/>
          <a:ln>
            <a:noFill/>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rgbClr val="143853"/>
              </a:buClr>
              <a:buSzPts val="1600"/>
              <a:buFont typeface="Arial"/>
              <a:buNone/>
            </a:pPr>
            <a:r>
              <a:rPr b="1" lang="fr-CA" sz="1600">
                <a:solidFill>
                  <a:schemeClr val="dk1"/>
                </a:solidFill>
                <a:latin typeface="Calibri"/>
                <a:ea typeface="Calibri"/>
                <a:cs typeface="Calibri"/>
                <a:sym typeface="Calibri"/>
              </a:rPr>
              <a:t>Quai Petit-Rocher Wharf</a:t>
            </a:r>
            <a:endParaRPr b="1" sz="1600">
              <a:solidFill>
                <a:schemeClr val="dk1"/>
              </a:solidFill>
              <a:latin typeface="Calibri"/>
              <a:ea typeface="Calibri"/>
              <a:cs typeface="Calibri"/>
              <a:sym typeface="Calibri"/>
            </a:endParaRPr>
          </a:p>
          <a:p>
            <a:pPr indent="-330200" lvl="0" marL="457200" marR="0" rtl="0" algn="l">
              <a:lnSpc>
                <a:spcPct val="115000"/>
              </a:lnSpc>
              <a:spcBef>
                <a:spcPts val="0"/>
              </a:spcBef>
              <a:spcAft>
                <a:spcPts val="0"/>
              </a:spcAft>
              <a:buClr>
                <a:schemeClr val="dk1"/>
              </a:buClr>
              <a:buSzPts val="1600"/>
              <a:buFont typeface="Calibri"/>
              <a:buChar char="●"/>
            </a:pPr>
            <a:r>
              <a:rPr lang="fr-CA" sz="1600">
                <a:solidFill>
                  <a:schemeClr val="dk1"/>
                </a:solidFill>
                <a:latin typeface="Calibri"/>
                <a:ea typeface="Calibri"/>
                <a:cs typeface="Calibri"/>
                <a:sym typeface="Calibri"/>
              </a:rPr>
              <a:t>2 500$ - École communautaire Le Tournesol </a:t>
            </a:r>
            <a:r>
              <a:rPr i="1" lang="fr-CA" sz="1600">
                <a:solidFill>
                  <a:schemeClr val="dk1"/>
                </a:solidFill>
                <a:latin typeface="Calibri"/>
                <a:ea typeface="Calibri"/>
                <a:cs typeface="Calibri"/>
                <a:sym typeface="Calibri"/>
              </a:rPr>
              <a:t>Community School</a:t>
            </a:r>
            <a:endParaRPr i="1" sz="1600">
              <a:solidFill>
                <a:schemeClr val="dk1"/>
              </a:solidFill>
              <a:latin typeface="Calibri"/>
              <a:ea typeface="Calibri"/>
              <a:cs typeface="Calibri"/>
              <a:sym typeface="Calibri"/>
            </a:endParaRPr>
          </a:p>
          <a:p>
            <a:pPr indent="-330200" lvl="0" marL="457200" marR="0" rtl="0" algn="l">
              <a:lnSpc>
                <a:spcPct val="115000"/>
              </a:lnSpc>
              <a:spcBef>
                <a:spcPts val="0"/>
              </a:spcBef>
              <a:spcAft>
                <a:spcPts val="0"/>
              </a:spcAft>
              <a:buClr>
                <a:schemeClr val="dk1"/>
              </a:buClr>
              <a:buSzPts val="1600"/>
              <a:buFont typeface="Calibri"/>
              <a:buChar char="●"/>
            </a:pPr>
            <a:r>
              <a:rPr lang="fr-CA" sz="1600">
                <a:solidFill>
                  <a:schemeClr val="dk1"/>
                </a:solidFill>
                <a:latin typeface="Calibri"/>
                <a:ea typeface="Calibri"/>
                <a:cs typeface="Calibri"/>
                <a:sym typeface="Calibri"/>
              </a:rPr>
              <a:t>2 500$ - École communautaire Le Domaine étudiant </a:t>
            </a:r>
            <a:r>
              <a:rPr i="1" lang="fr-CA" sz="1600">
                <a:solidFill>
                  <a:schemeClr val="dk1"/>
                </a:solidFill>
                <a:latin typeface="Calibri"/>
                <a:ea typeface="Calibri"/>
                <a:cs typeface="Calibri"/>
                <a:sym typeface="Calibri"/>
              </a:rPr>
              <a:t>Community School</a:t>
            </a:r>
            <a:endParaRPr i="1" sz="1600">
              <a:solidFill>
                <a:schemeClr val="dk1"/>
              </a:solidFill>
              <a:latin typeface="Calibri"/>
              <a:ea typeface="Calibri"/>
              <a:cs typeface="Calibri"/>
              <a:sym typeface="Calibri"/>
            </a:endParaRPr>
          </a:p>
          <a:p>
            <a:pPr indent="-330200" lvl="0" marL="457200" marR="0" rtl="0" algn="l">
              <a:lnSpc>
                <a:spcPct val="115000"/>
              </a:lnSpc>
              <a:spcBef>
                <a:spcPts val="0"/>
              </a:spcBef>
              <a:spcAft>
                <a:spcPts val="0"/>
              </a:spcAft>
              <a:buClr>
                <a:schemeClr val="dk1"/>
              </a:buClr>
              <a:buSzPts val="1600"/>
              <a:buFont typeface="Calibri"/>
              <a:buChar char="●"/>
            </a:pPr>
            <a:r>
              <a:rPr lang="fr-CA" sz="1600">
                <a:solidFill>
                  <a:schemeClr val="dk1"/>
                </a:solidFill>
                <a:latin typeface="Calibri"/>
                <a:ea typeface="Calibri"/>
                <a:cs typeface="Calibri"/>
                <a:sym typeface="Calibri"/>
              </a:rPr>
              <a:t>2 500$ - École communautaire Carrefour étudiant </a:t>
            </a:r>
            <a:r>
              <a:rPr i="1" lang="fr-CA" sz="1600">
                <a:solidFill>
                  <a:schemeClr val="dk1"/>
                </a:solidFill>
                <a:latin typeface="Calibri"/>
                <a:ea typeface="Calibri"/>
                <a:cs typeface="Calibri"/>
                <a:sym typeface="Calibri"/>
              </a:rPr>
              <a:t>Community School</a:t>
            </a:r>
            <a:endParaRPr i="1" sz="1600">
              <a:solidFill>
                <a:schemeClr val="dk1"/>
              </a:solidFill>
              <a:latin typeface="Calibri"/>
              <a:ea typeface="Calibri"/>
              <a:cs typeface="Calibri"/>
              <a:sym typeface="Calibri"/>
            </a:endParaRPr>
          </a:p>
          <a:p>
            <a:pPr indent="-330200" lvl="0" marL="457200" marR="0" rtl="0" algn="l">
              <a:lnSpc>
                <a:spcPct val="115000"/>
              </a:lnSpc>
              <a:spcBef>
                <a:spcPts val="0"/>
              </a:spcBef>
              <a:spcAft>
                <a:spcPts val="0"/>
              </a:spcAft>
              <a:buClr>
                <a:schemeClr val="dk1"/>
              </a:buClr>
              <a:buSzPts val="1600"/>
              <a:buFont typeface="Calibri"/>
              <a:buChar char="●"/>
            </a:pPr>
            <a:r>
              <a:rPr lang="fr-CA" sz="1600">
                <a:solidFill>
                  <a:schemeClr val="dk1"/>
                </a:solidFill>
                <a:latin typeface="Calibri"/>
                <a:ea typeface="Calibri"/>
                <a:cs typeface="Calibri"/>
                <a:sym typeface="Calibri"/>
              </a:rPr>
              <a:t>2 500$ - École communautaire La Croisée </a:t>
            </a:r>
            <a:r>
              <a:rPr i="1" lang="fr-CA" sz="1600">
                <a:solidFill>
                  <a:schemeClr val="dk1"/>
                </a:solidFill>
                <a:latin typeface="Calibri"/>
                <a:ea typeface="Calibri"/>
                <a:cs typeface="Calibri"/>
                <a:sym typeface="Calibri"/>
              </a:rPr>
              <a:t>Community School</a:t>
            </a:r>
            <a:endParaRPr i="1" sz="1600">
              <a:solidFill>
                <a:schemeClr val="dk1"/>
              </a:solidFill>
              <a:latin typeface="Calibri"/>
              <a:ea typeface="Calibri"/>
              <a:cs typeface="Calibri"/>
              <a:sym typeface="Calibri"/>
            </a:endParaRPr>
          </a:p>
          <a:p>
            <a:pPr indent="-330200" lvl="0" marL="457200" marR="0" rtl="0" algn="l">
              <a:lnSpc>
                <a:spcPct val="115000"/>
              </a:lnSpc>
              <a:spcBef>
                <a:spcPts val="0"/>
              </a:spcBef>
              <a:spcAft>
                <a:spcPts val="0"/>
              </a:spcAft>
              <a:buClr>
                <a:schemeClr val="dk1"/>
              </a:buClr>
              <a:buSzPts val="1600"/>
              <a:buFont typeface="Calibri"/>
              <a:buChar char="●"/>
            </a:pPr>
            <a:r>
              <a:rPr lang="fr-CA" sz="1600">
                <a:solidFill>
                  <a:schemeClr val="dk1"/>
                </a:solidFill>
                <a:latin typeface="Calibri"/>
                <a:ea typeface="Calibri"/>
                <a:cs typeface="Calibri"/>
                <a:sym typeface="Calibri"/>
              </a:rPr>
              <a:t>2 500$ - Banque alimentaire Coup d’Pouce </a:t>
            </a:r>
            <a:r>
              <a:rPr i="1" lang="fr-CA" sz="1600">
                <a:solidFill>
                  <a:schemeClr val="dk1"/>
                </a:solidFill>
                <a:latin typeface="Calibri"/>
                <a:ea typeface="Calibri"/>
                <a:cs typeface="Calibri"/>
                <a:sym typeface="Calibri"/>
              </a:rPr>
              <a:t>Food Bank </a:t>
            </a:r>
            <a:endParaRPr sz="1600">
              <a:solidFill>
                <a:schemeClr val="dk1"/>
              </a:solidFill>
              <a:latin typeface="Calibri"/>
              <a:ea typeface="Calibri"/>
              <a:cs typeface="Calibri"/>
              <a:sym typeface="Calibri"/>
            </a:endParaRPr>
          </a:p>
          <a:p>
            <a:pPr indent="0" lvl="0" marL="0" marR="0" rtl="0" algn="l">
              <a:lnSpc>
                <a:spcPct val="90000"/>
              </a:lnSpc>
              <a:spcBef>
                <a:spcPts val="0"/>
              </a:spcBef>
              <a:spcAft>
                <a:spcPts val="0"/>
              </a:spcAft>
              <a:buNone/>
            </a:pPr>
            <a:r>
              <a:t/>
            </a:r>
            <a:endParaRPr sz="1600">
              <a:solidFill>
                <a:schemeClr val="dk1"/>
              </a:solidFill>
              <a:latin typeface="Calibri"/>
              <a:ea typeface="Calibri"/>
              <a:cs typeface="Calibri"/>
              <a:sym typeface="Calibri"/>
            </a:endParaRPr>
          </a:p>
          <a:p>
            <a:pPr indent="0" lvl="0" marL="0" marR="0" rtl="0" algn="l">
              <a:lnSpc>
                <a:spcPct val="115000"/>
              </a:lnSpc>
              <a:spcBef>
                <a:spcPts val="0"/>
              </a:spcBef>
              <a:spcAft>
                <a:spcPts val="0"/>
              </a:spcAft>
              <a:buNone/>
            </a:pPr>
            <a:r>
              <a:rPr b="1" lang="fr-CA" sz="1600">
                <a:solidFill>
                  <a:schemeClr val="dk1"/>
                </a:solidFill>
                <a:latin typeface="Calibri"/>
                <a:ea typeface="Calibri"/>
                <a:cs typeface="Calibri"/>
                <a:sym typeface="Calibri"/>
              </a:rPr>
              <a:t>Quai Tabusintac Wharf</a:t>
            </a:r>
            <a:endParaRPr b="1" sz="1600">
              <a:solidFill>
                <a:schemeClr val="dk1"/>
              </a:solidFill>
              <a:latin typeface="Calibri"/>
              <a:ea typeface="Calibri"/>
              <a:cs typeface="Calibri"/>
              <a:sym typeface="Calibri"/>
            </a:endParaRPr>
          </a:p>
          <a:p>
            <a:pPr indent="-330200" lvl="0" marL="457200" marR="0" rtl="0" algn="l">
              <a:lnSpc>
                <a:spcPct val="115000"/>
              </a:lnSpc>
              <a:spcBef>
                <a:spcPts val="0"/>
              </a:spcBef>
              <a:spcAft>
                <a:spcPts val="0"/>
              </a:spcAft>
              <a:buClr>
                <a:schemeClr val="dk1"/>
              </a:buClr>
              <a:buSzPts val="1600"/>
              <a:buFont typeface="Calibri"/>
              <a:buChar char="●"/>
            </a:pPr>
            <a:r>
              <a:rPr lang="fr-CA" sz="1600">
                <a:solidFill>
                  <a:schemeClr val="dk1"/>
                </a:solidFill>
                <a:latin typeface="Calibri"/>
                <a:ea typeface="Calibri"/>
                <a:cs typeface="Calibri"/>
                <a:sym typeface="Calibri"/>
              </a:rPr>
              <a:t>2 000$ - Club de VTT 4 Saisons </a:t>
            </a:r>
            <a:r>
              <a:rPr i="1" lang="fr-CA" sz="1600">
                <a:solidFill>
                  <a:schemeClr val="dk1"/>
                </a:solidFill>
                <a:latin typeface="Calibri"/>
                <a:ea typeface="Calibri"/>
                <a:cs typeface="Calibri"/>
                <a:sym typeface="Calibri"/>
              </a:rPr>
              <a:t>ATV Club</a:t>
            </a:r>
            <a:endParaRPr i="1" sz="1600">
              <a:solidFill>
                <a:schemeClr val="dk1"/>
              </a:solidFill>
              <a:latin typeface="Calibri"/>
              <a:ea typeface="Calibri"/>
              <a:cs typeface="Calibri"/>
              <a:sym typeface="Calibri"/>
            </a:endParaRPr>
          </a:p>
          <a:p>
            <a:pPr indent="0" lvl="0" marL="0" marR="0" rtl="0" algn="l">
              <a:lnSpc>
                <a:spcPct val="115000"/>
              </a:lnSpc>
              <a:spcBef>
                <a:spcPts val="0"/>
              </a:spcBef>
              <a:spcAft>
                <a:spcPts val="0"/>
              </a:spcAft>
              <a:buNone/>
            </a:pPr>
            <a:r>
              <a:t/>
            </a:r>
            <a:endParaRPr sz="1600">
              <a:solidFill>
                <a:schemeClr val="dk1"/>
              </a:solidFill>
              <a:latin typeface="Calibri"/>
              <a:ea typeface="Calibri"/>
              <a:cs typeface="Calibri"/>
              <a:sym typeface="Calibri"/>
            </a:endParaRPr>
          </a:p>
          <a:p>
            <a:pPr indent="0" lvl="0" marL="0" marR="0" rtl="0" algn="l">
              <a:lnSpc>
                <a:spcPct val="115000"/>
              </a:lnSpc>
              <a:spcBef>
                <a:spcPts val="0"/>
              </a:spcBef>
              <a:spcAft>
                <a:spcPts val="0"/>
              </a:spcAft>
              <a:buNone/>
            </a:pPr>
            <a:r>
              <a:rPr b="1" lang="fr-CA" sz="1600">
                <a:solidFill>
                  <a:schemeClr val="dk1"/>
                </a:solidFill>
                <a:latin typeface="Calibri"/>
                <a:ea typeface="Calibri"/>
                <a:cs typeface="Calibri"/>
                <a:sym typeface="Calibri"/>
              </a:rPr>
              <a:t>Quai Inkerman Wharf</a:t>
            </a:r>
            <a:endParaRPr b="1" sz="1600">
              <a:solidFill>
                <a:schemeClr val="dk1"/>
              </a:solidFill>
              <a:latin typeface="Calibri"/>
              <a:ea typeface="Calibri"/>
              <a:cs typeface="Calibri"/>
              <a:sym typeface="Calibri"/>
            </a:endParaRPr>
          </a:p>
          <a:p>
            <a:pPr indent="-330200" lvl="0" marL="457200" marR="0" rtl="0" algn="l">
              <a:lnSpc>
                <a:spcPct val="115000"/>
              </a:lnSpc>
              <a:spcBef>
                <a:spcPts val="0"/>
              </a:spcBef>
              <a:spcAft>
                <a:spcPts val="0"/>
              </a:spcAft>
              <a:buClr>
                <a:schemeClr val="dk1"/>
              </a:buClr>
              <a:buSzPts val="1600"/>
              <a:buFont typeface="Calibri"/>
              <a:buChar char="●"/>
            </a:pPr>
            <a:r>
              <a:rPr lang="fr-CA" sz="1600">
                <a:solidFill>
                  <a:schemeClr val="dk1"/>
                </a:solidFill>
                <a:latin typeface="Calibri"/>
                <a:ea typeface="Calibri"/>
                <a:cs typeface="Calibri"/>
                <a:sym typeface="Calibri"/>
              </a:rPr>
              <a:t>1 500$ - Élèves de 8e année &amp; Comité de parents- École Pont-Landry’s</a:t>
            </a:r>
            <a:r>
              <a:rPr i="1" lang="fr-CA" sz="1600">
                <a:solidFill>
                  <a:schemeClr val="dk1"/>
                </a:solidFill>
                <a:latin typeface="Calibri"/>
                <a:ea typeface="Calibri"/>
                <a:cs typeface="Calibri"/>
                <a:sym typeface="Calibri"/>
              </a:rPr>
              <a:t> Grade 8 students &amp; Parent Committee </a:t>
            </a:r>
            <a:endParaRPr sz="1600">
              <a:solidFill>
                <a:schemeClr val="dk1"/>
              </a:solidFill>
              <a:latin typeface="Calibri"/>
              <a:ea typeface="Calibri"/>
              <a:cs typeface="Calibri"/>
              <a:sym typeface="Calibri"/>
            </a:endParaRPr>
          </a:p>
          <a:p>
            <a:pPr indent="0" lvl="0" marL="0" marR="0" rtl="0" algn="l">
              <a:lnSpc>
                <a:spcPct val="115000"/>
              </a:lnSpc>
              <a:spcBef>
                <a:spcPts val="0"/>
              </a:spcBef>
              <a:spcAft>
                <a:spcPts val="0"/>
              </a:spcAft>
              <a:buNone/>
            </a:pPr>
            <a:r>
              <a:t/>
            </a:r>
            <a:endParaRPr b="1" sz="1600">
              <a:solidFill>
                <a:schemeClr val="dk1"/>
              </a:solidFill>
              <a:latin typeface="Calibri"/>
              <a:ea typeface="Calibri"/>
              <a:cs typeface="Calibri"/>
              <a:sym typeface="Calibri"/>
            </a:endParaRPr>
          </a:p>
        </p:txBody>
      </p:sp>
      <p:sp>
        <p:nvSpPr>
          <p:cNvPr id="119" name="Google Shape;119;g244f0ebe580_0_18"/>
          <p:cNvSpPr txBox="1"/>
          <p:nvPr/>
        </p:nvSpPr>
        <p:spPr>
          <a:xfrm>
            <a:off x="7960659" y="968188"/>
            <a:ext cx="1848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0" name="Google Shape;120;g244f0ebe580_0_18"/>
          <p:cNvSpPr/>
          <p:nvPr/>
        </p:nvSpPr>
        <p:spPr>
          <a:xfrm>
            <a:off x="7703507" y="447260"/>
            <a:ext cx="1290300" cy="767700"/>
          </a:xfrm>
          <a:prstGeom prst="rect">
            <a:avLst/>
          </a:prstGeom>
          <a:solidFill>
            <a:srgbClr val="14385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121" name="Google Shape;121;g244f0ebe580_0_18"/>
          <p:cNvPicPr preferRelativeResize="0"/>
          <p:nvPr/>
        </p:nvPicPr>
        <p:blipFill rotWithShape="1">
          <a:blip r:embed="rId3">
            <a:alphaModFix/>
          </a:blip>
          <a:srcRect b="0" l="0" r="0" t="0"/>
          <a:stretch/>
        </p:blipFill>
        <p:spPr>
          <a:xfrm>
            <a:off x="7478615" y="361628"/>
            <a:ext cx="1665384" cy="89877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g244f0ebe580_0_51"/>
          <p:cNvSpPr txBox="1"/>
          <p:nvPr/>
        </p:nvSpPr>
        <p:spPr>
          <a:xfrm>
            <a:off x="373691" y="447260"/>
            <a:ext cx="6748800" cy="1152900"/>
          </a:xfrm>
          <a:prstGeom prst="rect">
            <a:avLst/>
          </a:prstGeom>
          <a:noFill/>
          <a:ln>
            <a:noFill/>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chemeClr val="lt1"/>
              </a:buClr>
              <a:buSzPts val="2400"/>
              <a:buFont typeface="Calibri"/>
              <a:buNone/>
            </a:pPr>
            <a:r>
              <a:rPr b="1" i="0" lang="fr-CA" sz="2400">
                <a:solidFill>
                  <a:schemeClr val="lt1"/>
                </a:solidFill>
                <a:latin typeface="Calibri"/>
                <a:ea typeface="Calibri"/>
                <a:cs typeface="Calibri"/>
                <a:sym typeface="Calibri"/>
              </a:rPr>
              <a:t>Dons de 5 000$ ou moins</a:t>
            </a:r>
            <a:endParaRPr/>
          </a:p>
          <a:p>
            <a:pPr indent="0" lvl="0" marL="0" marR="0" rtl="0" algn="l">
              <a:lnSpc>
                <a:spcPct val="90000"/>
              </a:lnSpc>
              <a:spcBef>
                <a:spcPts val="0"/>
              </a:spcBef>
              <a:spcAft>
                <a:spcPts val="0"/>
              </a:spcAft>
              <a:buClr>
                <a:schemeClr val="lt1"/>
              </a:buClr>
              <a:buSzPts val="2400"/>
              <a:buFont typeface="Calibri"/>
              <a:buNone/>
            </a:pPr>
            <a:r>
              <a:t/>
            </a:r>
            <a:endParaRPr b="1" i="0" sz="2400">
              <a:solidFill>
                <a:schemeClr val="lt1"/>
              </a:solidFill>
              <a:latin typeface="Calibri"/>
              <a:ea typeface="Calibri"/>
              <a:cs typeface="Calibri"/>
              <a:sym typeface="Calibri"/>
            </a:endParaRPr>
          </a:p>
          <a:p>
            <a:pPr indent="0" lvl="0" marL="0" marR="0" rtl="0" algn="l">
              <a:lnSpc>
                <a:spcPct val="90000"/>
              </a:lnSpc>
              <a:spcBef>
                <a:spcPts val="0"/>
              </a:spcBef>
              <a:spcAft>
                <a:spcPts val="0"/>
              </a:spcAft>
              <a:buClr>
                <a:schemeClr val="lt1"/>
              </a:buClr>
              <a:buSzPts val="2400"/>
              <a:buFont typeface="Calibri"/>
              <a:buNone/>
            </a:pPr>
            <a:r>
              <a:rPr b="1" i="0" lang="fr-CA" sz="2400">
                <a:solidFill>
                  <a:schemeClr val="lt1"/>
                </a:solidFill>
                <a:latin typeface="Calibri"/>
                <a:ea typeface="Calibri"/>
                <a:cs typeface="Calibri"/>
                <a:sym typeface="Calibri"/>
              </a:rPr>
              <a:t>Donations of $ 5,000 or less</a:t>
            </a:r>
            <a:endParaRPr/>
          </a:p>
        </p:txBody>
      </p:sp>
      <p:cxnSp>
        <p:nvCxnSpPr>
          <p:cNvPr id="127" name="Google Shape;127;g244f0ebe580_0_51"/>
          <p:cNvCxnSpPr/>
          <p:nvPr/>
        </p:nvCxnSpPr>
        <p:spPr>
          <a:xfrm>
            <a:off x="447261" y="1036866"/>
            <a:ext cx="6675000" cy="0"/>
          </a:xfrm>
          <a:prstGeom prst="straightConnector1">
            <a:avLst/>
          </a:prstGeom>
          <a:noFill/>
          <a:ln cap="flat" cmpd="sng" w="19050">
            <a:solidFill>
              <a:srgbClr val="0283C8"/>
            </a:solidFill>
            <a:prstDash val="solid"/>
            <a:miter lim="800000"/>
            <a:headEnd len="sm" w="sm" type="none"/>
            <a:tailEnd len="sm" w="sm" type="none"/>
          </a:ln>
        </p:spPr>
      </p:cxnSp>
      <p:sp>
        <p:nvSpPr>
          <p:cNvPr id="128" name="Google Shape;128;g244f0ebe580_0_51"/>
          <p:cNvSpPr txBox="1"/>
          <p:nvPr/>
        </p:nvSpPr>
        <p:spPr>
          <a:xfrm>
            <a:off x="175200" y="1999625"/>
            <a:ext cx="5560500" cy="4604400"/>
          </a:xfrm>
          <a:prstGeom prst="rect">
            <a:avLst/>
          </a:prstGeom>
          <a:noFill/>
          <a:ln>
            <a:noFill/>
          </a:ln>
        </p:spPr>
        <p:txBody>
          <a:bodyPr anchorCtr="0" anchor="t" bIns="45700" lIns="91425" spcFirstLastPara="1" rIns="91425" wrap="square" tIns="45700">
            <a:normAutofit/>
          </a:bodyPr>
          <a:lstStyle/>
          <a:p>
            <a:pPr indent="0" lvl="0" marL="0" marR="0" rtl="0" algn="l">
              <a:lnSpc>
                <a:spcPct val="115000"/>
              </a:lnSpc>
              <a:spcBef>
                <a:spcPts val="0"/>
              </a:spcBef>
              <a:spcAft>
                <a:spcPts val="0"/>
              </a:spcAft>
              <a:buClr>
                <a:srgbClr val="143853"/>
              </a:buClr>
              <a:buSzPts val="1600"/>
              <a:buFont typeface="Arial"/>
              <a:buNone/>
            </a:pPr>
            <a:r>
              <a:rPr b="1" lang="fr-CA" sz="1600">
                <a:solidFill>
                  <a:schemeClr val="dk1"/>
                </a:solidFill>
                <a:latin typeface="Calibri"/>
                <a:ea typeface="Calibri"/>
                <a:cs typeface="Calibri"/>
                <a:sym typeface="Calibri"/>
              </a:rPr>
              <a:t>Quai Cormierville </a:t>
            </a:r>
            <a:r>
              <a:rPr b="1" i="1" lang="fr-CA" sz="1600">
                <a:solidFill>
                  <a:schemeClr val="dk1"/>
                </a:solidFill>
                <a:latin typeface="Calibri"/>
                <a:ea typeface="Calibri"/>
                <a:cs typeface="Calibri"/>
                <a:sym typeface="Calibri"/>
              </a:rPr>
              <a:t>Wharf</a:t>
            </a:r>
            <a:endParaRPr b="1" i="1" sz="1600">
              <a:solidFill>
                <a:schemeClr val="dk1"/>
              </a:solidFill>
              <a:latin typeface="Calibri"/>
              <a:ea typeface="Calibri"/>
              <a:cs typeface="Calibri"/>
              <a:sym typeface="Calibri"/>
            </a:endParaRPr>
          </a:p>
          <a:p>
            <a:pPr indent="-330200" lvl="0" marL="457200" rtl="0" algn="l">
              <a:lnSpc>
                <a:spcPct val="115000"/>
              </a:lnSpc>
              <a:spcBef>
                <a:spcPts val="0"/>
              </a:spcBef>
              <a:spcAft>
                <a:spcPts val="0"/>
              </a:spcAft>
              <a:buClr>
                <a:schemeClr val="dk1"/>
              </a:buClr>
              <a:buSzPts val="1600"/>
              <a:buFont typeface="Calibri"/>
              <a:buChar char="●"/>
            </a:pPr>
            <a:r>
              <a:rPr lang="fr-CA" sz="1600">
                <a:solidFill>
                  <a:schemeClr val="dk1"/>
                </a:solidFill>
                <a:latin typeface="Calibri"/>
                <a:ea typeface="Calibri"/>
                <a:cs typeface="Calibri"/>
                <a:sym typeface="Calibri"/>
              </a:rPr>
              <a:t>500$ - École Blanche-Bourgeois </a:t>
            </a:r>
            <a:r>
              <a:rPr i="1" lang="fr-CA" sz="1600">
                <a:solidFill>
                  <a:schemeClr val="dk1"/>
                </a:solidFill>
                <a:latin typeface="Calibri"/>
                <a:ea typeface="Calibri"/>
                <a:cs typeface="Calibri"/>
                <a:sym typeface="Calibri"/>
              </a:rPr>
              <a:t>School</a:t>
            </a:r>
            <a:endParaRPr i="1" sz="1600">
              <a:solidFill>
                <a:schemeClr val="dk1"/>
              </a:solidFill>
              <a:latin typeface="Calibri"/>
              <a:ea typeface="Calibri"/>
              <a:cs typeface="Calibri"/>
              <a:sym typeface="Calibri"/>
            </a:endParaRPr>
          </a:p>
          <a:p>
            <a:pPr indent="-330200" lvl="0" marL="457200" rtl="0" algn="l">
              <a:lnSpc>
                <a:spcPct val="115000"/>
              </a:lnSpc>
              <a:spcBef>
                <a:spcPts val="0"/>
              </a:spcBef>
              <a:spcAft>
                <a:spcPts val="0"/>
              </a:spcAft>
              <a:buClr>
                <a:schemeClr val="dk1"/>
              </a:buClr>
              <a:buSzPts val="1600"/>
              <a:buFont typeface="Calibri"/>
              <a:buChar char="●"/>
            </a:pPr>
            <a:r>
              <a:rPr lang="fr-CA" sz="1600">
                <a:solidFill>
                  <a:schemeClr val="dk1"/>
                </a:solidFill>
                <a:latin typeface="Calibri"/>
                <a:ea typeface="Calibri"/>
                <a:cs typeface="Calibri"/>
                <a:sym typeface="Calibri"/>
              </a:rPr>
              <a:t>500$ - École Marguerite-Michaud </a:t>
            </a:r>
            <a:r>
              <a:rPr i="1" lang="fr-CA" sz="1600">
                <a:solidFill>
                  <a:schemeClr val="dk1"/>
                </a:solidFill>
                <a:latin typeface="Calibri"/>
                <a:ea typeface="Calibri"/>
                <a:cs typeface="Calibri"/>
                <a:sym typeface="Calibri"/>
              </a:rPr>
              <a:t>School</a:t>
            </a:r>
            <a:endParaRPr i="1" sz="16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b="1" sz="16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b="1" lang="fr-CA" sz="1600">
                <a:solidFill>
                  <a:schemeClr val="dk1"/>
                </a:solidFill>
                <a:latin typeface="Calibri"/>
                <a:ea typeface="Calibri"/>
                <a:cs typeface="Calibri"/>
                <a:sym typeface="Calibri"/>
              </a:rPr>
              <a:t>Quai Burnt Church Wharf</a:t>
            </a:r>
            <a:endParaRPr b="1" sz="1600">
              <a:solidFill>
                <a:schemeClr val="dk1"/>
              </a:solidFill>
              <a:latin typeface="Calibri"/>
              <a:ea typeface="Calibri"/>
              <a:cs typeface="Calibri"/>
              <a:sym typeface="Calibri"/>
            </a:endParaRPr>
          </a:p>
          <a:p>
            <a:pPr indent="-330200" lvl="0" marL="457200" rtl="0" algn="l">
              <a:lnSpc>
                <a:spcPct val="115000"/>
              </a:lnSpc>
              <a:spcBef>
                <a:spcPts val="0"/>
              </a:spcBef>
              <a:spcAft>
                <a:spcPts val="0"/>
              </a:spcAft>
              <a:buClr>
                <a:schemeClr val="dk1"/>
              </a:buClr>
              <a:buSzPts val="1600"/>
              <a:buFont typeface="Calibri"/>
              <a:buChar char="●"/>
            </a:pPr>
            <a:r>
              <a:rPr lang="fr-CA" sz="1600">
                <a:solidFill>
                  <a:schemeClr val="dk1"/>
                </a:solidFill>
                <a:latin typeface="Calibri"/>
                <a:ea typeface="Calibri"/>
                <a:cs typeface="Calibri"/>
                <a:sym typeface="Calibri"/>
              </a:rPr>
              <a:t>1 000$ - Groupe communautaire Bur</a:t>
            </a:r>
            <a:r>
              <a:rPr i="1" lang="fr-CA" sz="1600">
                <a:solidFill>
                  <a:schemeClr val="dk1"/>
                </a:solidFill>
                <a:latin typeface="Calibri"/>
                <a:ea typeface="Calibri"/>
                <a:cs typeface="Calibri"/>
                <a:sym typeface="Calibri"/>
              </a:rPr>
              <a:t>nt Church &amp; New Jersey</a:t>
            </a:r>
            <a:r>
              <a:rPr lang="fr-CA" sz="1600">
                <a:solidFill>
                  <a:schemeClr val="dk1"/>
                </a:solidFill>
                <a:latin typeface="Calibri"/>
                <a:ea typeface="Calibri"/>
                <a:cs typeface="Calibri"/>
                <a:sym typeface="Calibri"/>
              </a:rPr>
              <a:t> </a:t>
            </a:r>
            <a:r>
              <a:rPr i="1" lang="fr-CA" sz="1600">
                <a:solidFill>
                  <a:schemeClr val="dk1"/>
                </a:solidFill>
                <a:latin typeface="Calibri"/>
                <a:ea typeface="Calibri"/>
                <a:cs typeface="Calibri"/>
                <a:sym typeface="Calibri"/>
              </a:rPr>
              <a:t>Community Group</a:t>
            </a:r>
            <a:endParaRPr i="1" sz="1600">
              <a:solidFill>
                <a:schemeClr val="dk1"/>
              </a:solidFill>
              <a:latin typeface="Calibri"/>
              <a:ea typeface="Calibri"/>
              <a:cs typeface="Calibri"/>
              <a:sym typeface="Calibri"/>
            </a:endParaRPr>
          </a:p>
          <a:p>
            <a:pPr indent="-330200" lvl="0" marL="457200" rtl="0" algn="l">
              <a:lnSpc>
                <a:spcPct val="115000"/>
              </a:lnSpc>
              <a:spcBef>
                <a:spcPts val="0"/>
              </a:spcBef>
              <a:spcAft>
                <a:spcPts val="0"/>
              </a:spcAft>
              <a:buClr>
                <a:schemeClr val="dk1"/>
              </a:buClr>
              <a:buSzPts val="1600"/>
              <a:buFont typeface="Calibri"/>
              <a:buChar char="●"/>
            </a:pPr>
            <a:r>
              <a:rPr lang="fr-CA" sz="1600">
                <a:solidFill>
                  <a:schemeClr val="dk1"/>
                </a:solidFill>
                <a:latin typeface="Calibri"/>
                <a:ea typeface="Calibri"/>
                <a:cs typeface="Calibri"/>
                <a:sym typeface="Calibri"/>
              </a:rPr>
              <a:t>1 500$ - Centre récréatif de </a:t>
            </a:r>
            <a:r>
              <a:rPr i="1" lang="fr-CA" sz="1600">
                <a:solidFill>
                  <a:schemeClr val="dk1"/>
                </a:solidFill>
                <a:latin typeface="Calibri"/>
                <a:ea typeface="Calibri"/>
                <a:cs typeface="Calibri"/>
                <a:sym typeface="Calibri"/>
              </a:rPr>
              <a:t>Barryville</a:t>
            </a:r>
            <a:r>
              <a:rPr lang="fr-CA" sz="1600">
                <a:solidFill>
                  <a:schemeClr val="dk1"/>
                </a:solidFill>
                <a:latin typeface="Calibri"/>
                <a:ea typeface="Calibri"/>
                <a:cs typeface="Calibri"/>
                <a:sym typeface="Calibri"/>
              </a:rPr>
              <a:t> </a:t>
            </a:r>
            <a:r>
              <a:rPr i="1" lang="fr-CA" sz="1600">
                <a:solidFill>
                  <a:schemeClr val="dk1"/>
                </a:solidFill>
                <a:latin typeface="Calibri"/>
                <a:ea typeface="Calibri"/>
                <a:cs typeface="Calibri"/>
                <a:sym typeface="Calibri"/>
              </a:rPr>
              <a:t>Recreation Centre</a:t>
            </a:r>
            <a:endParaRPr i="1" sz="16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b="1" sz="16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b="1" lang="fr-CA" sz="1600">
                <a:solidFill>
                  <a:schemeClr val="dk1"/>
                </a:solidFill>
                <a:latin typeface="Calibri"/>
                <a:ea typeface="Calibri"/>
                <a:cs typeface="Calibri"/>
                <a:sym typeface="Calibri"/>
              </a:rPr>
              <a:t>Quai Savoie Landing </a:t>
            </a:r>
            <a:r>
              <a:rPr b="1" i="1" lang="fr-CA" sz="1600">
                <a:solidFill>
                  <a:schemeClr val="dk1"/>
                </a:solidFill>
                <a:latin typeface="Calibri"/>
                <a:ea typeface="Calibri"/>
                <a:cs typeface="Calibri"/>
                <a:sym typeface="Calibri"/>
              </a:rPr>
              <a:t>Wharf</a:t>
            </a:r>
            <a:endParaRPr b="1" i="1" sz="1600">
              <a:solidFill>
                <a:schemeClr val="dk1"/>
              </a:solidFill>
              <a:latin typeface="Calibri"/>
              <a:ea typeface="Calibri"/>
              <a:cs typeface="Calibri"/>
              <a:sym typeface="Calibri"/>
            </a:endParaRPr>
          </a:p>
          <a:p>
            <a:pPr indent="-330200" lvl="0" marL="457200" rtl="0" algn="l">
              <a:lnSpc>
                <a:spcPct val="115000"/>
              </a:lnSpc>
              <a:spcBef>
                <a:spcPts val="0"/>
              </a:spcBef>
              <a:spcAft>
                <a:spcPts val="0"/>
              </a:spcAft>
              <a:buClr>
                <a:schemeClr val="dk1"/>
              </a:buClr>
              <a:buSzPts val="1600"/>
              <a:buFont typeface="Calibri"/>
              <a:buChar char="●"/>
            </a:pPr>
            <a:r>
              <a:rPr lang="fr-CA" sz="1600">
                <a:solidFill>
                  <a:schemeClr val="dk1"/>
                </a:solidFill>
                <a:latin typeface="Calibri"/>
                <a:ea typeface="Calibri"/>
                <a:cs typeface="Calibri"/>
                <a:sym typeface="Calibri"/>
              </a:rPr>
              <a:t>5 000$ - Famille Daniel Noël </a:t>
            </a:r>
            <a:r>
              <a:rPr i="1" lang="fr-CA" sz="1600">
                <a:solidFill>
                  <a:schemeClr val="dk1"/>
                </a:solidFill>
                <a:latin typeface="Calibri"/>
                <a:ea typeface="Calibri"/>
                <a:cs typeface="Calibri"/>
                <a:sym typeface="Calibri"/>
              </a:rPr>
              <a:t>Family</a:t>
            </a:r>
            <a:endParaRPr i="1" sz="16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i="1" sz="16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b="1" lang="fr-CA" sz="1600">
                <a:solidFill>
                  <a:schemeClr val="dk1"/>
                </a:solidFill>
                <a:latin typeface="Calibri"/>
                <a:ea typeface="Calibri"/>
                <a:cs typeface="Calibri"/>
                <a:sym typeface="Calibri"/>
              </a:rPr>
              <a:t>Quai de Pointe-Verte </a:t>
            </a:r>
            <a:r>
              <a:rPr b="1" i="1" lang="fr-CA" sz="1600">
                <a:solidFill>
                  <a:schemeClr val="dk1"/>
                </a:solidFill>
                <a:latin typeface="Calibri"/>
                <a:ea typeface="Calibri"/>
                <a:cs typeface="Calibri"/>
                <a:sym typeface="Calibri"/>
              </a:rPr>
              <a:t>Wharf</a:t>
            </a:r>
            <a:endParaRPr b="1" i="1" sz="1600">
              <a:solidFill>
                <a:schemeClr val="dk1"/>
              </a:solidFill>
              <a:latin typeface="Calibri"/>
              <a:ea typeface="Calibri"/>
              <a:cs typeface="Calibri"/>
              <a:sym typeface="Calibri"/>
            </a:endParaRPr>
          </a:p>
          <a:p>
            <a:pPr indent="-330200" lvl="0" marL="457200" rtl="0" algn="l">
              <a:lnSpc>
                <a:spcPct val="115000"/>
              </a:lnSpc>
              <a:spcBef>
                <a:spcPts val="0"/>
              </a:spcBef>
              <a:spcAft>
                <a:spcPts val="0"/>
              </a:spcAft>
              <a:buClr>
                <a:schemeClr val="dk1"/>
              </a:buClr>
              <a:buSzPts val="1600"/>
              <a:buFont typeface="Calibri"/>
              <a:buChar char="●"/>
            </a:pPr>
            <a:r>
              <a:rPr lang="fr-CA" sz="1600">
                <a:solidFill>
                  <a:schemeClr val="dk1"/>
                </a:solidFill>
                <a:latin typeface="Calibri"/>
                <a:ea typeface="Calibri"/>
                <a:cs typeface="Calibri"/>
                <a:sym typeface="Calibri"/>
              </a:rPr>
              <a:t>5 000$ - Le Club Richelieu Chaleur Inc </a:t>
            </a:r>
            <a:r>
              <a:rPr i="1" lang="fr-CA" sz="1600">
                <a:solidFill>
                  <a:schemeClr val="dk1"/>
                </a:solidFill>
                <a:latin typeface="Calibri"/>
                <a:ea typeface="Calibri"/>
                <a:cs typeface="Calibri"/>
                <a:sym typeface="Calibri"/>
              </a:rPr>
              <a:t>Club</a:t>
            </a:r>
            <a:endParaRPr i="1" sz="1600">
              <a:solidFill>
                <a:schemeClr val="dk1"/>
              </a:solidFill>
              <a:latin typeface="Calibri"/>
              <a:ea typeface="Calibri"/>
              <a:cs typeface="Calibri"/>
              <a:sym typeface="Calibri"/>
            </a:endParaRPr>
          </a:p>
        </p:txBody>
      </p:sp>
      <p:sp>
        <p:nvSpPr>
          <p:cNvPr id="129" name="Google Shape;129;g244f0ebe580_0_51"/>
          <p:cNvSpPr txBox="1"/>
          <p:nvPr/>
        </p:nvSpPr>
        <p:spPr>
          <a:xfrm>
            <a:off x="7960659" y="968188"/>
            <a:ext cx="1848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0" name="Google Shape;130;g244f0ebe580_0_51"/>
          <p:cNvSpPr/>
          <p:nvPr/>
        </p:nvSpPr>
        <p:spPr>
          <a:xfrm>
            <a:off x="7703507" y="447260"/>
            <a:ext cx="1290300" cy="767700"/>
          </a:xfrm>
          <a:prstGeom prst="rect">
            <a:avLst/>
          </a:prstGeom>
          <a:solidFill>
            <a:srgbClr val="14385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131" name="Google Shape;131;g244f0ebe580_0_51"/>
          <p:cNvPicPr preferRelativeResize="0"/>
          <p:nvPr/>
        </p:nvPicPr>
        <p:blipFill rotWithShape="1">
          <a:blip r:embed="rId3">
            <a:alphaModFix/>
          </a:blip>
          <a:srcRect b="0" l="0" r="0" t="0"/>
          <a:stretch/>
        </p:blipFill>
        <p:spPr>
          <a:xfrm>
            <a:off x="7478615" y="361628"/>
            <a:ext cx="1665384" cy="89877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g250977896fd_0_0"/>
          <p:cNvSpPr txBox="1"/>
          <p:nvPr/>
        </p:nvSpPr>
        <p:spPr>
          <a:xfrm>
            <a:off x="373691" y="447260"/>
            <a:ext cx="6748800" cy="1152900"/>
          </a:xfrm>
          <a:prstGeom prst="rect">
            <a:avLst/>
          </a:prstGeom>
          <a:noFill/>
          <a:ln>
            <a:noFill/>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chemeClr val="lt1"/>
              </a:buClr>
              <a:buSzPts val="2400"/>
              <a:buFont typeface="Calibri"/>
              <a:buNone/>
            </a:pPr>
            <a:r>
              <a:rPr b="1" i="0" lang="fr-CA" sz="2400">
                <a:solidFill>
                  <a:schemeClr val="lt1"/>
                </a:solidFill>
                <a:latin typeface="Calibri"/>
                <a:ea typeface="Calibri"/>
                <a:cs typeface="Calibri"/>
                <a:sym typeface="Calibri"/>
              </a:rPr>
              <a:t>Dons de 5 000$ ou moins</a:t>
            </a:r>
            <a:endParaRPr/>
          </a:p>
          <a:p>
            <a:pPr indent="0" lvl="0" marL="0" marR="0" rtl="0" algn="l">
              <a:lnSpc>
                <a:spcPct val="90000"/>
              </a:lnSpc>
              <a:spcBef>
                <a:spcPts val="0"/>
              </a:spcBef>
              <a:spcAft>
                <a:spcPts val="0"/>
              </a:spcAft>
              <a:buClr>
                <a:schemeClr val="lt1"/>
              </a:buClr>
              <a:buSzPts val="2400"/>
              <a:buFont typeface="Calibri"/>
              <a:buNone/>
            </a:pPr>
            <a:r>
              <a:t/>
            </a:r>
            <a:endParaRPr b="1" i="0" sz="2400">
              <a:solidFill>
                <a:schemeClr val="lt1"/>
              </a:solidFill>
              <a:latin typeface="Calibri"/>
              <a:ea typeface="Calibri"/>
              <a:cs typeface="Calibri"/>
              <a:sym typeface="Calibri"/>
            </a:endParaRPr>
          </a:p>
          <a:p>
            <a:pPr indent="0" lvl="0" marL="0" marR="0" rtl="0" algn="l">
              <a:lnSpc>
                <a:spcPct val="90000"/>
              </a:lnSpc>
              <a:spcBef>
                <a:spcPts val="0"/>
              </a:spcBef>
              <a:spcAft>
                <a:spcPts val="0"/>
              </a:spcAft>
              <a:buClr>
                <a:schemeClr val="lt1"/>
              </a:buClr>
              <a:buSzPts val="2400"/>
              <a:buFont typeface="Calibri"/>
              <a:buNone/>
            </a:pPr>
            <a:r>
              <a:rPr b="1" i="0" lang="fr-CA" sz="2400">
                <a:solidFill>
                  <a:schemeClr val="lt1"/>
                </a:solidFill>
                <a:latin typeface="Calibri"/>
                <a:ea typeface="Calibri"/>
                <a:cs typeface="Calibri"/>
                <a:sym typeface="Calibri"/>
              </a:rPr>
              <a:t>Donations of $ 5,000 or less</a:t>
            </a:r>
            <a:endParaRPr/>
          </a:p>
        </p:txBody>
      </p:sp>
      <p:cxnSp>
        <p:nvCxnSpPr>
          <p:cNvPr id="137" name="Google Shape;137;g250977896fd_0_0"/>
          <p:cNvCxnSpPr/>
          <p:nvPr/>
        </p:nvCxnSpPr>
        <p:spPr>
          <a:xfrm>
            <a:off x="447261" y="1036866"/>
            <a:ext cx="6675000" cy="0"/>
          </a:xfrm>
          <a:prstGeom prst="straightConnector1">
            <a:avLst/>
          </a:prstGeom>
          <a:noFill/>
          <a:ln cap="flat" cmpd="sng" w="19050">
            <a:solidFill>
              <a:srgbClr val="0283C8"/>
            </a:solidFill>
            <a:prstDash val="solid"/>
            <a:miter lim="800000"/>
            <a:headEnd len="sm" w="sm" type="none"/>
            <a:tailEnd len="sm" w="sm" type="none"/>
          </a:ln>
        </p:spPr>
      </p:cxnSp>
      <p:sp>
        <p:nvSpPr>
          <p:cNvPr id="138" name="Google Shape;138;g250977896fd_0_0"/>
          <p:cNvSpPr txBox="1"/>
          <p:nvPr/>
        </p:nvSpPr>
        <p:spPr>
          <a:xfrm>
            <a:off x="175200" y="1999625"/>
            <a:ext cx="5560500" cy="4604400"/>
          </a:xfrm>
          <a:prstGeom prst="rect">
            <a:avLst/>
          </a:prstGeom>
          <a:noFill/>
          <a:ln>
            <a:noFill/>
          </a:ln>
        </p:spPr>
        <p:txBody>
          <a:bodyPr anchorCtr="0" anchor="t" bIns="45700" lIns="91425" spcFirstLastPara="1" rIns="91425" wrap="square" tIns="45700">
            <a:normAutofit/>
          </a:bodyPr>
          <a:lstStyle/>
          <a:p>
            <a:pPr indent="0" lvl="0" marL="0" marR="0" rtl="0" algn="l">
              <a:lnSpc>
                <a:spcPct val="115000"/>
              </a:lnSpc>
              <a:spcBef>
                <a:spcPts val="0"/>
              </a:spcBef>
              <a:spcAft>
                <a:spcPts val="0"/>
              </a:spcAft>
              <a:buClr>
                <a:srgbClr val="143853"/>
              </a:buClr>
              <a:buSzPts val="1600"/>
              <a:buFont typeface="Arial"/>
              <a:buNone/>
            </a:pPr>
            <a:r>
              <a:rPr b="1" lang="fr-CA" sz="1600">
                <a:solidFill>
                  <a:schemeClr val="dk1"/>
                </a:solidFill>
                <a:latin typeface="Calibri"/>
                <a:ea typeface="Calibri"/>
                <a:cs typeface="Calibri"/>
                <a:sym typeface="Calibri"/>
              </a:rPr>
              <a:t>Quai de Le Goulet </a:t>
            </a:r>
            <a:r>
              <a:rPr b="1" i="1" lang="fr-CA" sz="1600">
                <a:solidFill>
                  <a:schemeClr val="dk1"/>
                </a:solidFill>
                <a:latin typeface="Calibri"/>
                <a:ea typeface="Calibri"/>
                <a:cs typeface="Calibri"/>
                <a:sym typeface="Calibri"/>
              </a:rPr>
              <a:t>Wharf</a:t>
            </a:r>
            <a:endParaRPr b="1" i="1" sz="1600">
              <a:solidFill>
                <a:schemeClr val="dk1"/>
              </a:solidFill>
              <a:latin typeface="Calibri"/>
              <a:ea typeface="Calibri"/>
              <a:cs typeface="Calibri"/>
              <a:sym typeface="Calibri"/>
            </a:endParaRPr>
          </a:p>
          <a:p>
            <a:pPr indent="-330200" lvl="0" marL="457200" rtl="0" algn="l">
              <a:lnSpc>
                <a:spcPct val="115000"/>
              </a:lnSpc>
              <a:spcBef>
                <a:spcPts val="0"/>
              </a:spcBef>
              <a:spcAft>
                <a:spcPts val="0"/>
              </a:spcAft>
              <a:buClr>
                <a:schemeClr val="dk1"/>
              </a:buClr>
              <a:buSzPts val="1600"/>
              <a:buFont typeface="Calibri"/>
              <a:buChar char="●"/>
            </a:pPr>
            <a:r>
              <a:rPr lang="fr-CA" sz="1600">
                <a:solidFill>
                  <a:schemeClr val="dk1"/>
                </a:solidFill>
                <a:latin typeface="Calibri"/>
                <a:ea typeface="Calibri"/>
                <a:cs typeface="Calibri"/>
                <a:sym typeface="Calibri"/>
              </a:rPr>
              <a:t>5 000$ - Autobus École Marie-Esther </a:t>
            </a:r>
            <a:r>
              <a:rPr i="1" lang="fr-CA" sz="1600">
                <a:solidFill>
                  <a:schemeClr val="dk1"/>
                </a:solidFill>
                <a:latin typeface="Calibri"/>
                <a:ea typeface="Calibri"/>
                <a:cs typeface="Calibri"/>
                <a:sym typeface="Calibri"/>
              </a:rPr>
              <a:t>School Minibus</a:t>
            </a:r>
            <a:endParaRPr i="1" sz="1600">
              <a:solidFill>
                <a:schemeClr val="dk1"/>
              </a:solidFill>
              <a:latin typeface="Calibri"/>
              <a:ea typeface="Calibri"/>
              <a:cs typeface="Calibri"/>
              <a:sym typeface="Calibri"/>
            </a:endParaRPr>
          </a:p>
          <a:p>
            <a:pPr indent="-330200" lvl="0" marL="457200" rtl="0" algn="l">
              <a:lnSpc>
                <a:spcPct val="115000"/>
              </a:lnSpc>
              <a:spcBef>
                <a:spcPts val="0"/>
              </a:spcBef>
              <a:spcAft>
                <a:spcPts val="0"/>
              </a:spcAft>
              <a:buClr>
                <a:schemeClr val="dk1"/>
              </a:buClr>
              <a:buSzPts val="1600"/>
              <a:buFont typeface="Calibri"/>
              <a:buChar char="●"/>
            </a:pPr>
            <a:r>
              <a:rPr lang="fr-CA" sz="1600">
                <a:solidFill>
                  <a:schemeClr val="dk1"/>
                </a:solidFill>
                <a:latin typeface="Calibri"/>
                <a:ea typeface="Calibri"/>
                <a:cs typeface="Calibri"/>
                <a:sym typeface="Calibri"/>
              </a:rPr>
              <a:t>5 000$ - Pickleball Shippagan-Les-Îles</a:t>
            </a:r>
            <a:endParaRPr sz="1600">
              <a:solidFill>
                <a:schemeClr val="dk1"/>
              </a:solidFill>
              <a:latin typeface="Calibri"/>
              <a:ea typeface="Calibri"/>
              <a:cs typeface="Calibri"/>
              <a:sym typeface="Calibri"/>
            </a:endParaRPr>
          </a:p>
          <a:p>
            <a:pPr indent="-330200" lvl="0" marL="457200" rtl="0" algn="l">
              <a:lnSpc>
                <a:spcPct val="115000"/>
              </a:lnSpc>
              <a:spcBef>
                <a:spcPts val="0"/>
              </a:spcBef>
              <a:spcAft>
                <a:spcPts val="0"/>
              </a:spcAft>
              <a:buClr>
                <a:schemeClr val="dk1"/>
              </a:buClr>
              <a:buSzPts val="1600"/>
              <a:buFont typeface="Calibri"/>
              <a:buChar char="●"/>
            </a:pPr>
            <a:r>
              <a:rPr lang="fr-CA" sz="1600">
                <a:solidFill>
                  <a:schemeClr val="dk1"/>
                </a:solidFill>
                <a:latin typeface="Calibri"/>
                <a:ea typeface="Calibri"/>
                <a:cs typeface="Calibri"/>
                <a:sym typeface="Calibri"/>
              </a:rPr>
              <a:t>5 000$ - Halte scolaire Le Monde des superhéros </a:t>
            </a:r>
            <a:r>
              <a:rPr i="1" lang="fr-CA" sz="1600">
                <a:solidFill>
                  <a:schemeClr val="dk1"/>
                </a:solidFill>
                <a:latin typeface="Calibri"/>
                <a:ea typeface="Calibri"/>
                <a:cs typeface="Calibri"/>
                <a:sym typeface="Calibri"/>
              </a:rPr>
              <a:t>School Drop-In</a:t>
            </a:r>
            <a:endParaRPr i="1" sz="16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i="1" sz="16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b="1" lang="fr-CA" sz="1600">
                <a:solidFill>
                  <a:schemeClr val="dk1"/>
                </a:solidFill>
                <a:latin typeface="Calibri"/>
                <a:ea typeface="Calibri"/>
                <a:cs typeface="Calibri"/>
                <a:sym typeface="Calibri"/>
              </a:rPr>
              <a:t>Quai de Miscou </a:t>
            </a:r>
            <a:r>
              <a:rPr b="1" i="1" lang="fr-CA" sz="1600">
                <a:solidFill>
                  <a:schemeClr val="dk1"/>
                </a:solidFill>
                <a:latin typeface="Calibri"/>
                <a:ea typeface="Calibri"/>
                <a:cs typeface="Calibri"/>
                <a:sym typeface="Calibri"/>
              </a:rPr>
              <a:t>Wharf</a:t>
            </a:r>
            <a:endParaRPr b="1" i="1" sz="1600">
              <a:solidFill>
                <a:schemeClr val="dk1"/>
              </a:solidFill>
              <a:latin typeface="Calibri"/>
              <a:ea typeface="Calibri"/>
              <a:cs typeface="Calibri"/>
              <a:sym typeface="Calibri"/>
            </a:endParaRPr>
          </a:p>
          <a:p>
            <a:pPr indent="-330200" lvl="0" marL="457200" rtl="0" algn="l">
              <a:lnSpc>
                <a:spcPct val="115000"/>
              </a:lnSpc>
              <a:spcBef>
                <a:spcPts val="0"/>
              </a:spcBef>
              <a:spcAft>
                <a:spcPts val="0"/>
              </a:spcAft>
              <a:buClr>
                <a:schemeClr val="dk1"/>
              </a:buClr>
              <a:buSzPts val="1600"/>
              <a:buFont typeface="Calibri"/>
              <a:buChar char="●"/>
            </a:pPr>
            <a:r>
              <a:rPr lang="fr-CA" sz="1600">
                <a:solidFill>
                  <a:schemeClr val="dk1"/>
                </a:solidFill>
                <a:latin typeface="Calibri"/>
                <a:ea typeface="Calibri"/>
                <a:cs typeface="Calibri"/>
                <a:sym typeface="Calibri"/>
              </a:rPr>
              <a:t>2 000$</a:t>
            </a:r>
            <a:r>
              <a:rPr b="1" lang="fr-CA" sz="1600">
                <a:solidFill>
                  <a:schemeClr val="dk1"/>
                </a:solidFill>
                <a:latin typeface="Calibri"/>
                <a:ea typeface="Calibri"/>
                <a:cs typeface="Calibri"/>
                <a:sym typeface="Calibri"/>
              </a:rPr>
              <a:t> - </a:t>
            </a:r>
            <a:r>
              <a:rPr lang="fr-CA" sz="1600">
                <a:solidFill>
                  <a:schemeClr val="dk1"/>
                </a:solidFill>
                <a:latin typeface="Calibri"/>
                <a:ea typeface="Calibri"/>
                <a:cs typeface="Calibri"/>
                <a:sym typeface="Calibri"/>
              </a:rPr>
              <a:t>Association Chasse et Pêche de l’Île Lamèque I</a:t>
            </a:r>
            <a:r>
              <a:rPr i="1" lang="fr-CA" sz="1600">
                <a:solidFill>
                  <a:schemeClr val="dk1"/>
                </a:solidFill>
                <a:latin typeface="Calibri"/>
                <a:ea typeface="Calibri"/>
                <a:cs typeface="Calibri"/>
                <a:sym typeface="Calibri"/>
              </a:rPr>
              <a:t>sland Hunting and Fishing Association</a:t>
            </a:r>
            <a:endParaRPr i="1" sz="1600">
              <a:solidFill>
                <a:schemeClr val="dk1"/>
              </a:solidFill>
              <a:latin typeface="Calibri"/>
              <a:ea typeface="Calibri"/>
              <a:cs typeface="Calibri"/>
              <a:sym typeface="Calibri"/>
            </a:endParaRPr>
          </a:p>
          <a:p>
            <a:pPr indent="-330200" lvl="0" marL="457200" rtl="0" algn="l">
              <a:lnSpc>
                <a:spcPct val="115000"/>
              </a:lnSpc>
              <a:spcBef>
                <a:spcPts val="0"/>
              </a:spcBef>
              <a:spcAft>
                <a:spcPts val="0"/>
              </a:spcAft>
              <a:buClr>
                <a:schemeClr val="dk1"/>
              </a:buClr>
              <a:buSzPts val="1600"/>
              <a:buFont typeface="Calibri"/>
              <a:buChar char="●"/>
            </a:pPr>
            <a:r>
              <a:rPr lang="fr-CA" sz="1600">
                <a:solidFill>
                  <a:schemeClr val="dk1"/>
                </a:solidFill>
                <a:latin typeface="Calibri"/>
                <a:ea typeface="Calibri"/>
                <a:cs typeface="Calibri"/>
                <a:sym typeface="Calibri"/>
              </a:rPr>
              <a:t>5 000 $ - Arbre de l’espoir / </a:t>
            </a:r>
            <a:r>
              <a:rPr i="1" lang="fr-CA" sz="1600">
                <a:solidFill>
                  <a:schemeClr val="dk1"/>
                </a:solidFill>
                <a:latin typeface="Calibri"/>
                <a:ea typeface="Calibri"/>
                <a:cs typeface="Calibri"/>
                <a:sym typeface="Calibri"/>
              </a:rPr>
              <a:t>Tree of Hope</a:t>
            </a:r>
            <a:endParaRPr i="1" sz="1600">
              <a:solidFill>
                <a:schemeClr val="dk1"/>
              </a:solidFill>
              <a:latin typeface="Calibri"/>
              <a:ea typeface="Calibri"/>
              <a:cs typeface="Calibri"/>
              <a:sym typeface="Calibri"/>
            </a:endParaRPr>
          </a:p>
          <a:p>
            <a:pPr indent="-330200" lvl="0" marL="457200" rtl="0" algn="l">
              <a:lnSpc>
                <a:spcPct val="115000"/>
              </a:lnSpc>
              <a:spcBef>
                <a:spcPts val="0"/>
              </a:spcBef>
              <a:spcAft>
                <a:spcPts val="0"/>
              </a:spcAft>
              <a:buClr>
                <a:schemeClr val="dk1"/>
              </a:buClr>
              <a:buSzPts val="1600"/>
              <a:buFont typeface="Calibri"/>
              <a:buChar char="●"/>
            </a:pPr>
            <a:r>
              <a:rPr lang="fr-CA" sz="1600">
                <a:solidFill>
                  <a:schemeClr val="dk1"/>
                </a:solidFill>
                <a:latin typeface="Calibri"/>
                <a:ea typeface="Calibri"/>
                <a:cs typeface="Calibri"/>
                <a:sym typeface="Calibri"/>
              </a:rPr>
              <a:t>5 000 $ - Patinoire Centre plein air Miscou </a:t>
            </a:r>
            <a:r>
              <a:rPr i="1" lang="fr-CA" sz="1600">
                <a:solidFill>
                  <a:schemeClr val="dk1"/>
                </a:solidFill>
                <a:latin typeface="Calibri"/>
                <a:ea typeface="Calibri"/>
                <a:cs typeface="Calibri"/>
                <a:sym typeface="Calibri"/>
              </a:rPr>
              <a:t>Outdoor Center Ice Rink</a:t>
            </a:r>
            <a:endParaRPr i="1" sz="16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b="1" i="1" sz="1600">
              <a:solidFill>
                <a:schemeClr val="dk1"/>
              </a:solidFill>
              <a:latin typeface="Calibri"/>
              <a:ea typeface="Calibri"/>
              <a:cs typeface="Calibri"/>
              <a:sym typeface="Calibri"/>
            </a:endParaRPr>
          </a:p>
          <a:p>
            <a:pPr indent="0" lvl="0" marL="0" rtl="0" algn="l">
              <a:lnSpc>
                <a:spcPct val="95000"/>
              </a:lnSpc>
              <a:spcBef>
                <a:spcPts val="0"/>
              </a:spcBef>
              <a:spcAft>
                <a:spcPts val="0"/>
              </a:spcAft>
              <a:buNone/>
            </a:pPr>
            <a:r>
              <a:t/>
            </a:r>
            <a:endParaRPr b="1" sz="1600">
              <a:solidFill>
                <a:schemeClr val="dk1"/>
              </a:solidFill>
              <a:latin typeface="Calibri"/>
              <a:ea typeface="Calibri"/>
              <a:cs typeface="Calibri"/>
              <a:sym typeface="Calibri"/>
            </a:endParaRPr>
          </a:p>
        </p:txBody>
      </p:sp>
      <p:sp>
        <p:nvSpPr>
          <p:cNvPr id="139" name="Google Shape;139;g250977896fd_0_0"/>
          <p:cNvSpPr txBox="1"/>
          <p:nvPr/>
        </p:nvSpPr>
        <p:spPr>
          <a:xfrm>
            <a:off x="7960659" y="968188"/>
            <a:ext cx="1848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40" name="Google Shape;140;g250977896fd_0_0"/>
          <p:cNvSpPr/>
          <p:nvPr/>
        </p:nvSpPr>
        <p:spPr>
          <a:xfrm>
            <a:off x="7703507" y="447260"/>
            <a:ext cx="1290300" cy="767700"/>
          </a:xfrm>
          <a:prstGeom prst="rect">
            <a:avLst/>
          </a:prstGeom>
          <a:solidFill>
            <a:srgbClr val="14385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141" name="Google Shape;141;g250977896fd_0_0"/>
          <p:cNvPicPr preferRelativeResize="0"/>
          <p:nvPr/>
        </p:nvPicPr>
        <p:blipFill rotWithShape="1">
          <a:blip r:embed="rId3">
            <a:alphaModFix/>
          </a:blip>
          <a:srcRect b="0" l="0" r="0" t="0"/>
          <a:stretch/>
        </p:blipFill>
        <p:spPr>
          <a:xfrm>
            <a:off x="7478615" y="361628"/>
            <a:ext cx="1665384" cy="89877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cxnSp>
        <p:nvCxnSpPr>
          <p:cNvPr id="146" name="Google Shape;146;p3"/>
          <p:cNvCxnSpPr/>
          <p:nvPr/>
        </p:nvCxnSpPr>
        <p:spPr>
          <a:xfrm>
            <a:off x="447261" y="1036866"/>
            <a:ext cx="6675099" cy="0"/>
          </a:xfrm>
          <a:prstGeom prst="straightConnector1">
            <a:avLst/>
          </a:prstGeom>
          <a:noFill/>
          <a:ln cap="flat" cmpd="sng" w="19050">
            <a:solidFill>
              <a:srgbClr val="0283C8"/>
            </a:solidFill>
            <a:prstDash val="solid"/>
            <a:miter lim="800000"/>
            <a:headEnd len="sm" w="sm" type="none"/>
            <a:tailEnd len="sm" w="sm" type="none"/>
          </a:ln>
        </p:spPr>
      </p:cxnSp>
      <p:sp>
        <p:nvSpPr>
          <p:cNvPr id="147" name="Google Shape;147;p3"/>
          <p:cNvSpPr txBox="1"/>
          <p:nvPr/>
        </p:nvSpPr>
        <p:spPr>
          <a:xfrm>
            <a:off x="373691" y="2097157"/>
            <a:ext cx="5312734" cy="4313583"/>
          </a:xfrm>
          <a:prstGeom prst="rect">
            <a:avLst/>
          </a:prstGeom>
          <a:noFill/>
          <a:ln>
            <a:noFill/>
          </a:ln>
        </p:spPr>
        <p:txBody>
          <a:bodyPr anchorCtr="0" anchor="t" bIns="45700" lIns="91425" spcFirstLastPara="1" rIns="91425" wrap="square" tIns="45700">
            <a:normAutofit/>
          </a:bodyPr>
          <a:lstStyle/>
          <a:p>
            <a:pPr indent="0" lvl="0" marL="0" rtl="0" algn="l">
              <a:lnSpc>
                <a:spcPct val="95000"/>
              </a:lnSpc>
              <a:spcBef>
                <a:spcPts val="0"/>
              </a:spcBef>
              <a:spcAft>
                <a:spcPts val="0"/>
              </a:spcAft>
              <a:buNone/>
            </a:pPr>
            <a:r>
              <a:rPr b="1" lang="fr-CA" sz="1600">
                <a:solidFill>
                  <a:schemeClr val="dk1"/>
                </a:solidFill>
                <a:latin typeface="Calibri"/>
                <a:ea typeface="Calibri"/>
                <a:cs typeface="Calibri"/>
                <a:sym typeface="Calibri"/>
              </a:rPr>
              <a:t>Quai de Cap-Lumière </a:t>
            </a:r>
            <a:r>
              <a:rPr b="1" i="1" lang="fr-CA" sz="1600">
                <a:solidFill>
                  <a:schemeClr val="dk1"/>
                </a:solidFill>
                <a:latin typeface="Calibri"/>
                <a:ea typeface="Calibri"/>
                <a:cs typeface="Calibri"/>
                <a:sym typeface="Calibri"/>
              </a:rPr>
              <a:t>Wharf</a:t>
            </a:r>
            <a:endParaRPr b="1" i="1" sz="1600">
              <a:solidFill>
                <a:schemeClr val="dk1"/>
              </a:solidFill>
              <a:latin typeface="Calibri"/>
              <a:ea typeface="Calibri"/>
              <a:cs typeface="Calibri"/>
              <a:sym typeface="Calibri"/>
            </a:endParaRPr>
          </a:p>
          <a:p>
            <a:pPr indent="-330200" lvl="0" marL="457200" rtl="0" algn="l">
              <a:lnSpc>
                <a:spcPct val="95000"/>
              </a:lnSpc>
              <a:spcBef>
                <a:spcPts val="0"/>
              </a:spcBef>
              <a:spcAft>
                <a:spcPts val="0"/>
              </a:spcAft>
              <a:buClr>
                <a:schemeClr val="dk1"/>
              </a:buClr>
              <a:buSzPts val="1600"/>
              <a:buFont typeface="Calibri"/>
              <a:buChar char="•"/>
            </a:pPr>
            <a:r>
              <a:rPr lang="fr-CA" sz="1600">
                <a:solidFill>
                  <a:schemeClr val="dk1"/>
                </a:solidFill>
                <a:latin typeface="Calibri"/>
                <a:ea typeface="Calibri"/>
                <a:cs typeface="Calibri"/>
                <a:sym typeface="Calibri"/>
              </a:rPr>
              <a:t>10 000 $ - Club de sport de Richibucto-Village </a:t>
            </a:r>
            <a:r>
              <a:rPr i="1" lang="fr-CA" sz="1600">
                <a:solidFill>
                  <a:schemeClr val="dk1"/>
                </a:solidFill>
                <a:latin typeface="Calibri"/>
                <a:ea typeface="Calibri"/>
                <a:cs typeface="Calibri"/>
                <a:sym typeface="Calibri"/>
              </a:rPr>
              <a:t>Sports Club</a:t>
            </a:r>
            <a:r>
              <a:rPr lang="fr-CA" sz="1600">
                <a:solidFill>
                  <a:schemeClr val="dk1"/>
                </a:solidFill>
                <a:latin typeface="Calibri"/>
                <a:ea typeface="Calibri"/>
                <a:cs typeface="Calibri"/>
                <a:sym typeface="Calibri"/>
              </a:rPr>
              <a:t> (Don’t Blink Boxing Club)</a:t>
            </a:r>
            <a:endParaRPr sz="1600">
              <a:solidFill>
                <a:schemeClr val="dk1"/>
              </a:solidFill>
              <a:latin typeface="Calibri"/>
              <a:ea typeface="Calibri"/>
              <a:cs typeface="Calibri"/>
              <a:sym typeface="Calibri"/>
            </a:endParaRPr>
          </a:p>
          <a:p>
            <a:pPr indent="0" lvl="0" marL="0" rtl="0" algn="l">
              <a:lnSpc>
                <a:spcPct val="95000"/>
              </a:lnSpc>
              <a:spcBef>
                <a:spcPts val="0"/>
              </a:spcBef>
              <a:spcAft>
                <a:spcPts val="0"/>
              </a:spcAft>
              <a:buNone/>
            </a:pPr>
            <a:r>
              <a:t/>
            </a:r>
            <a:endParaRPr sz="1600">
              <a:solidFill>
                <a:schemeClr val="dk1"/>
              </a:solidFill>
              <a:latin typeface="Calibri"/>
              <a:ea typeface="Calibri"/>
              <a:cs typeface="Calibri"/>
              <a:sym typeface="Calibri"/>
            </a:endParaRPr>
          </a:p>
          <a:p>
            <a:pPr indent="0" lvl="0" marL="0" rtl="0" algn="l">
              <a:lnSpc>
                <a:spcPct val="95000"/>
              </a:lnSpc>
              <a:spcBef>
                <a:spcPts val="0"/>
              </a:spcBef>
              <a:spcAft>
                <a:spcPts val="0"/>
              </a:spcAft>
              <a:buNone/>
            </a:pPr>
            <a:r>
              <a:rPr b="1" lang="fr-CA" sz="1600">
                <a:solidFill>
                  <a:schemeClr val="dk1"/>
                </a:solidFill>
                <a:latin typeface="Calibri"/>
                <a:ea typeface="Calibri"/>
                <a:cs typeface="Calibri"/>
                <a:sym typeface="Calibri"/>
              </a:rPr>
              <a:t>Quai d’Escuminac </a:t>
            </a:r>
            <a:r>
              <a:rPr b="1" i="1" lang="fr-CA" sz="1600">
                <a:solidFill>
                  <a:schemeClr val="dk1"/>
                </a:solidFill>
                <a:latin typeface="Calibri"/>
                <a:ea typeface="Calibri"/>
                <a:cs typeface="Calibri"/>
                <a:sym typeface="Calibri"/>
              </a:rPr>
              <a:t>Wharf</a:t>
            </a:r>
            <a:endParaRPr b="1" i="1" sz="1600">
              <a:solidFill>
                <a:schemeClr val="dk1"/>
              </a:solidFill>
              <a:latin typeface="Calibri"/>
              <a:ea typeface="Calibri"/>
              <a:cs typeface="Calibri"/>
              <a:sym typeface="Calibri"/>
            </a:endParaRPr>
          </a:p>
          <a:p>
            <a:pPr indent="-330200" lvl="0" marL="457200" rtl="0" algn="l">
              <a:lnSpc>
                <a:spcPct val="95000"/>
              </a:lnSpc>
              <a:spcBef>
                <a:spcPts val="0"/>
              </a:spcBef>
              <a:spcAft>
                <a:spcPts val="0"/>
              </a:spcAft>
              <a:buClr>
                <a:schemeClr val="dk1"/>
              </a:buClr>
              <a:buSzPts val="1600"/>
              <a:buFont typeface="Calibri"/>
              <a:buChar char="●"/>
            </a:pPr>
            <a:r>
              <a:rPr lang="fr-CA" sz="1600">
                <a:solidFill>
                  <a:schemeClr val="dk1"/>
                </a:solidFill>
                <a:latin typeface="Calibri"/>
                <a:ea typeface="Calibri"/>
                <a:cs typeface="Calibri"/>
                <a:sym typeface="Calibri"/>
              </a:rPr>
              <a:t>7 500 $ - Comité </a:t>
            </a:r>
            <a:r>
              <a:rPr i="1" lang="fr-CA" sz="1600">
                <a:solidFill>
                  <a:schemeClr val="dk1"/>
                </a:solidFill>
                <a:latin typeface="Calibri"/>
                <a:ea typeface="Calibri"/>
                <a:cs typeface="Calibri"/>
                <a:sym typeface="Calibri"/>
              </a:rPr>
              <a:t>Mango and Wellness Committee Baie-Sainte-Anne</a:t>
            </a:r>
            <a:endParaRPr i="1" sz="1600">
              <a:solidFill>
                <a:schemeClr val="dk1"/>
              </a:solidFill>
              <a:latin typeface="Calibri"/>
              <a:ea typeface="Calibri"/>
              <a:cs typeface="Calibri"/>
              <a:sym typeface="Calibri"/>
            </a:endParaRPr>
          </a:p>
          <a:p>
            <a:pPr indent="-330200" lvl="0" marL="457200" rtl="0" algn="l">
              <a:lnSpc>
                <a:spcPct val="95000"/>
              </a:lnSpc>
              <a:spcBef>
                <a:spcPts val="0"/>
              </a:spcBef>
              <a:spcAft>
                <a:spcPts val="0"/>
              </a:spcAft>
              <a:buClr>
                <a:schemeClr val="dk1"/>
              </a:buClr>
              <a:buSzPts val="1600"/>
              <a:buFont typeface="Calibri"/>
              <a:buChar char="●"/>
            </a:pPr>
            <a:r>
              <a:rPr lang="fr-CA" sz="1600">
                <a:solidFill>
                  <a:schemeClr val="dk1"/>
                </a:solidFill>
                <a:latin typeface="Calibri"/>
                <a:ea typeface="Calibri"/>
                <a:cs typeface="Calibri"/>
                <a:sym typeface="Calibri"/>
              </a:rPr>
              <a:t>43 418 $ - École secondaire </a:t>
            </a:r>
            <a:r>
              <a:rPr i="1" lang="fr-CA" sz="1600">
                <a:solidFill>
                  <a:schemeClr val="dk1"/>
                </a:solidFill>
                <a:latin typeface="Calibri"/>
                <a:ea typeface="Calibri"/>
                <a:cs typeface="Calibri"/>
                <a:sym typeface="Calibri"/>
              </a:rPr>
              <a:t>James M. Hill Memorial High School</a:t>
            </a:r>
            <a:endParaRPr i="1" sz="1600">
              <a:solidFill>
                <a:schemeClr val="dk1"/>
              </a:solidFill>
              <a:latin typeface="Calibri"/>
              <a:ea typeface="Calibri"/>
              <a:cs typeface="Calibri"/>
              <a:sym typeface="Calibri"/>
            </a:endParaRPr>
          </a:p>
          <a:p>
            <a:pPr indent="0" lvl="0" marL="0" rtl="0" algn="l">
              <a:lnSpc>
                <a:spcPct val="95000"/>
              </a:lnSpc>
              <a:spcBef>
                <a:spcPts val="0"/>
              </a:spcBef>
              <a:spcAft>
                <a:spcPts val="0"/>
              </a:spcAft>
              <a:buNone/>
            </a:pPr>
            <a:r>
              <a:t/>
            </a:r>
            <a:endParaRPr i="1" sz="1600">
              <a:solidFill>
                <a:schemeClr val="dk1"/>
              </a:solidFill>
              <a:latin typeface="Calibri"/>
              <a:ea typeface="Calibri"/>
              <a:cs typeface="Calibri"/>
              <a:sym typeface="Calibri"/>
            </a:endParaRPr>
          </a:p>
          <a:p>
            <a:pPr indent="0" lvl="0" marL="0" rtl="0" algn="l">
              <a:lnSpc>
                <a:spcPct val="95000"/>
              </a:lnSpc>
              <a:spcBef>
                <a:spcPts val="0"/>
              </a:spcBef>
              <a:spcAft>
                <a:spcPts val="0"/>
              </a:spcAft>
              <a:buNone/>
            </a:pPr>
            <a:r>
              <a:rPr b="1" lang="fr-CA" sz="1600">
                <a:solidFill>
                  <a:schemeClr val="dk1"/>
                </a:solidFill>
                <a:latin typeface="Calibri"/>
                <a:ea typeface="Calibri"/>
                <a:cs typeface="Calibri"/>
                <a:sym typeface="Calibri"/>
              </a:rPr>
              <a:t>Quai de Petit-Rocher </a:t>
            </a:r>
            <a:r>
              <a:rPr b="1" i="1" lang="fr-CA" sz="1600">
                <a:solidFill>
                  <a:schemeClr val="dk1"/>
                </a:solidFill>
                <a:latin typeface="Calibri"/>
                <a:ea typeface="Calibri"/>
                <a:cs typeface="Calibri"/>
                <a:sym typeface="Calibri"/>
              </a:rPr>
              <a:t>Wharf</a:t>
            </a:r>
            <a:endParaRPr b="1" i="1" sz="1600">
              <a:solidFill>
                <a:schemeClr val="dk1"/>
              </a:solidFill>
              <a:latin typeface="Calibri"/>
              <a:ea typeface="Calibri"/>
              <a:cs typeface="Calibri"/>
              <a:sym typeface="Calibri"/>
            </a:endParaRPr>
          </a:p>
          <a:p>
            <a:pPr indent="-330200" lvl="0" marL="457200" rtl="0" algn="l">
              <a:lnSpc>
                <a:spcPct val="95000"/>
              </a:lnSpc>
              <a:spcBef>
                <a:spcPts val="0"/>
              </a:spcBef>
              <a:spcAft>
                <a:spcPts val="0"/>
              </a:spcAft>
              <a:buClr>
                <a:schemeClr val="dk1"/>
              </a:buClr>
              <a:buSzPts val="1600"/>
              <a:buFont typeface="Calibri"/>
              <a:buChar char="●"/>
            </a:pPr>
            <a:r>
              <a:rPr lang="fr-CA" sz="1600">
                <a:solidFill>
                  <a:schemeClr val="dk1"/>
                </a:solidFill>
                <a:latin typeface="Calibri"/>
                <a:ea typeface="Calibri"/>
                <a:cs typeface="Calibri"/>
                <a:sym typeface="Calibri"/>
              </a:rPr>
              <a:t>8 000 $ - Autobus ENROUTEII École secondaire Nepisiguit </a:t>
            </a:r>
            <a:r>
              <a:rPr i="1" lang="fr-CA" sz="1600">
                <a:solidFill>
                  <a:schemeClr val="dk1"/>
                </a:solidFill>
                <a:latin typeface="Calibri"/>
                <a:ea typeface="Calibri"/>
                <a:cs typeface="Calibri"/>
                <a:sym typeface="Calibri"/>
              </a:rPr>
              <a:t>School ENROUTE II Minibus</a:t>
            </a:r>
            <a:endParaRPr i="1" sz="1600">
              <a:solidFill>
                <a:schemeClr val="dk1"/>
              </a:solidFill>
              <a:latin typeface="Calibri"/>
              <a:ea typeface="Calibri"/>
              <a:cs typeface="Calibri"/>
              <a:sym typeface="Calibri"/>
            </a:endParaRPr>
          </a:p>
          <a:p>
            <a:pPr indent="0" lvl="0" marL="0" rtl="0" algn="l">
              <a:lnSpc>
                <a:spcPct val="95000"/>
              </a:lnSpc>
              <a:spcBef>
                <a:spcPts val="0"/>
              </a:spcBef>
              <a:spcAft>
                <a:spcPts val="0"/>
              </a:spcAft>
              <a:buNone/>
            </a:pPr>
            <a:r>
              <a:t/>
            </a:r>
            <a:endParaRPr sz="1600">
              <a:solidFill>
                <a:schemeClr val="dk1"/>
              </a:solidFill>
              <a:latin typeface="Calibri"/>
              <a:ea typeface="Calibri"/>
              <a:cs typeface="Calibri"/>
              <a:sym typeface="Calibri"/>
            </a:endParaRPr>
          </a:p>
          <a:p>
            <a:pPr indent="0" lvl="0" marL="0" marR="0" rtl="0" algn="l">
              <a:lnSpc>
                <a:spcPct val="90000"/>
              </a:lnSpc>
              <a:spcBef>
                <a:spcPts val="1000"/>
              </a:spcBef>
              <a:spcAft>
                <a:spcPts val="0"/>
              </a:spcAft>
              <a:buNone/>
            </a:pPr>
            <a:r>
              <a:t/>
            </a:r>
            <a:endParaRPr sz="1600">
              <a:solidFill>
                <a:schemeClr val="dk1"/>
              </a:solidFill>
              <a:latin typeface="Calibri"/>
              <a:ea typeface="Calibri"/>
              <a:cs typeface="Calibri"/>
              <a:sym typeface="Calibri"/>
            </a:endParaRPr>
          </a:p>
        </p:txBody>
      </p:sp>
      <p:sp>
        <p:nvSpPr>
          <p:cNvPr id="148" name="Google Shape;148;p3"/>
          <p:cNvSpPr txBox="1"/>
          <p:nvPr/>
        </p:nvSpPr>
        <p:spPr>
          <a:xfrm>
            <a:off x="373691" y="447260"/>
            <a:ext cx="6748669" cy="1152939"/>
          </a:xfrm>
          <a:prstGeom prst="rect">
            <a:avLst/>
          </a:prstGeom>
          <a:noFill/>
          <a:ln>
            <a:noFill/>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chemeClr val="lt1"/>
              </a:buClr>
              <a:buSzPts val="2400"/>
              <a:buFont typeface="Calibri"/>
              <a:buNone/>
            </a:pPr>
            <a:r>
              <a:rPr b="1" lang="fr-CA" sz="2400">
                <a:solidFill>
                  <a:schemeClr val="lt1"/>
                </a:solidFill>
                <a:latin typeface="Calibri"/>
                <a:ea typeface="Calibri"/>
                <a:cs typeface="Calibri"/>
                <a:sym typeface="Calibri"/>
              </a:rPr>
              <a:t>D</a:t>
            </a:r>
            <a:r>
              <a:rPr b="1" lang="fr-CA" sz="2400">
                <a:solidFill>
                  <a:schemeClr val="lt1"/>
                </a:solidFill>
                <a:latin typeface="Calibri"/>
                <a:ea typeface="Calibri"/>
                <a:cs typeface="Calibri"/>
                <a:sym typeface="Calibri"/>
              </a:rPr>
              <a:t>ons </a:t>
            </a:r>
            <a:r>
              <a:rPr b="1" i="0" lang="fr-CA" sz="2400">
                <a:solidFill>
                  <a:schemeClr val="lt1"/>
                </a:solidFill>
                <a:latin typeface="Calibri"/>
                <a:ea typeface="Calibri"/>
                <a:cs typeface="Calibri"/>
                <a:sym typeface="Calibri"/>
              </a:rPr>
              <a:t>de 5 000$ à 50 000$</a:t>
            </a:r>
            <a:endParaRPr/>
          </a:p>
          <a:p>
            <a:pPr indent="0" lvl="0" marL="0" marR="0" rtl="0" algn="l">
              <a:lnSpc>
                <a:spcPct val="90000"/>
              </a:lnSpc>
              <a:spcBef>
                <a:spcPts val="0"/>
              </a:spcBef>
              <a:spcAft>
                <a:spcPts val="0"/>
              </a:spcAft>
              <a:buClr>
                <a:schemeClr val="lt1"/>
              </a:buClr>
              <a:buSzPts val="2400"/>
              <a:buFont typeface="Calibri"/>
              <a:buNone/>
            </a:pPr>
            <a:r>
              <a:t/>
            </a:r>
            <a:endParaRPr b="1" i="0" sz="2400">
              <a:solidFill>
                <a:schemeClr val="lt1"/>
              </a:solidFill>
              <a:latin typeface="Calibri"/>
              <a:ea typeface="Calibri"/>
              <a:cs typeface="Calibri"/>
              <a:sym typeface="Calibri"/>
            </a:endParaRPr>
          </a:p>
          <a:p>
            <a:pPr indent="0" lvl="0" marL="0" marR="0" rtl="0" algn="l">
              <a:lnSpc>
                <a:spcPct val="90000"/>
              </a:lnSpc>
              <a:spcBef>
                <a:spcPts val="0"/>
              </a:spcBef>
              <a:spcAft>
                <a:spcPts val="0"/>
              </a:spcAft>
              <a:buClr>
                <a:schemeClr val="lt1"/>
              </a:buClr>
              <a:buSzPts val="2400"/>
              <a:buFont typeface="Calibri"/>
              <a:buNone/>
            </a:pPr>
            <a:r>
              <a:rPr b="1" lang="fr-CA" sz="2400">
                <a:solidFill>
                  <a:schemeClr val="lt1"/>
                </a:solidFill>
                <a:latin typeface="Calibri"/>
                <a:ea typeface="Calibri"/>
                <a:cs typeface="Calibri"/>
                <a:sym typeface="Calibri"/>
              </a:rPr>
              <a:t>Donations</a:t>
            </a:r>
            <a:r>
              <a:rPr b="1" lang="fr-CA" sz="2400">
                <a:solidFill>
                  <a:schemeClr val="lt1"/>
                </a:solidFill>
                <a:latin typeface="Calibri"/>
                <a:ea typeface="Calibri"/>
                <a:cs typeface="Calibri"/>
                <a:sym typeface="Calibri"/>
              </a:rPr>
              <a:t> </a:t>
            </a:r>
            <a:r>
              <a:rPr b="1" i="0" lang="fr-CA" sz="2400">
                <a:solidFill>
                  <a:schemeClr val="lt1"/>
                </a:solidFill>
                <a:latin typeface="Calibri"/>
                <a:ea typeface="Calibri"/>
                <a:cs typeface="Calibri"/>
                <a:sym typeface="Calibri"/>
              </a:rPr>
              <a:t> from $ 5,000 to $ 50,000</a:t>
            </a:r>
            <a:endParaRPr/>
          </a:p>
        </p:txBody>
      </p:sp>
      <p:sp>
        <p:nvSpPr>
          <p:cNvPr id="149" name="Google Shape;149;p3"/>
          <p:cNvSpPr/>
          <p:nvPr/>
        </p:nvSpPr>
        <p:spPr>
          <a:xfrm>
            <a:off x="7703507" y="447260"/>
            <a:ext cx="1290181" cy="767765"/>
          </a:xfrm>
          <a:prstGeom prst="rect">
            <a:avLst/>
          </a:prstGeom>
          <a:solidFill>
            <a:srgbClr val="14385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150" name="Google Shape;150;p3"/>
          <p:cNvPicPr preferRelativeResize="0"/>
          <p:nvPr/>
        </p:nvPicPr>
        <p:blipFill rotWithShape="1">
          <a:blip r:embed="rId3">
            <a:alphaModFix/>
          </a:blip>
          <a:srcRect b="0" l="0" r="0" t="0"/>
          <a:stretch/>
        </p:blipFill>
        <p:spPr>
          <a:xfrm>
            <a:off x="7478615" y="361628"/>
            <a:ext cx="1665385" cy="89877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cxnSp>
        <p:nvCxnSpPr>
          <p:cNvPr id="155" name="Google Shape;155;g250977896fd_0_17"/>
          <p:cNvCxnSpPr/>
          <p:nvPr/>
        </p:nvCxnSpPr>
        <p:spPr>
          <a:xfrm>
            <a:off x="447261" y="1036866"/>
            <a:ext cx="6675000" cy="0"/>
          </a:xfrm>
          <a:prstGeom prst="straightConnector1">
            <a:avLst/>
          </a:prstGeom>
          <a:noFill/>
          <a:ln cap="flat" cmpd="sng" w="19050">
            <a:solidFill>
              <a:srgbClr val="0283C8"/>
            </a:solidFill>
            <a:prstDash val="solid"/>
            <a:miter lim="800000"/>
            <a:headEnd len="sm" w="sm" type="none"/>
            <a:tailEnd len="sm" w="sm" type="none"/>
          </a:ln>
        </p:spPr>
      </p:cxnSp>
      <p:sp>
        <p:nvSpPr>
          <p:cNvPr id="156" name="Google Shape;156;g250977896fd_0_17"/>
          <p:cNvSpPr txBox="1"/>
          <p:nvPr/>
        </p:nvSpPr>
        <p:spPr>
          <a:xfrm>
            <a:off x="373691" y="2097157"/>
            <a:ext cx="5312700" cy="4313700"/>
          </a:xfrm>
          <a:prstGeom prst="rect">
            <a:avLst/>
          </a:prstGeom>
          <a:noFill/>
          <a:ln>
            <a:noFill/>
          </a:ln>
        </p:spPr>
        <p:txBody>
          <a:bodyPr anchorCtr="0" anchor="t" bIns="45700" lIns="91425" spcFirstLastPara="1" rIns="91425" wrap="square" tIns="45700">
            <a:normAutofit/>
          </a:bodyPr>
          <a:lstStyle/>
          <a:p>
            <a:pPr indent="0" lvl="0" marL="0" rtl="0" algn="l">
              <a:lnSpc>
                <a:spcPct val="105000"/>
              </a:lnSpc>
              <a:spcBef>
                <a:spcPts val="0"/>
              </a:spcBef>
              <a:spcAft>
                <a:spcPts val="0"/>
              </a:spcAft>
              <a:buNone/>
            </a:pPr>
            <a:r>
              <a:rPr b="1" lang="fr-CA" sz="1600">
                <a:solidFill>
                  <a:schemeClr val="dk1"/>
                </a:solidFill>
                <a:latin typeface="Calibri"/>
                <a:ea typeface="Calibri"/>
                <a:cs typeface="Calibri"/>
                <a:sym typeface="Calibri"/>
              </a:rPr>
              <a:t>Quai de Miscou </a:t>
            </a:r>
            <a:r>
              <a:rPr b="1" i="1" lang="fr-CA" sz="1600">
                <a:solidFill>
                  <a:schemeClr val="dk1"/>
                </a:solidFill>
                <a:latin typeface="Calibri"/>
                <a:ea typeface="Calibri"/>
                <a:cs typeface="Calibri"/>
                <a:sym typeface="Calibri"/>
              </a:rPr>
              <a:t>Wharf</a:t>
            </a:r>
            <a:endParaRPr b="1" i="1" sz="1600">
              <a:solidFill>
                <a:schemeClr val="dk1"/>
              </a:solidFill>
              <a:latin typeface="Calibri"/>
              <a:ea typeface="Calibri"/>
              <a:cs typeface="Calibri"/>
              <a:sym typeface="Calibri"/>
            </a:endParaRPr>
          </a:p>
          <a:p>
            <a:pPr indent="-330200" lvl="0" marL="457200" rtl="0" algn="l">
              <a:lnSpc>
                <a:spcPct val="105000"/>
              </a:lnSpc>
              <a:spcBef>
                <a:spcPts val="0"/>
              </a:spcBef>
              <a:spcAft>
                <a:spcPts val="0"/>
              </a:spcAft>
              <a:buClr>
                <a:schemeClr val="dk1"/>
              </a:buClr>
              <a:buSzPts val="1600"/>
              <a:buFont typeface="Calibri"/>
              <a:buChar char="●"/>
            </a:pPr>
            <a:r>
              <a:rPr lang="fr-CA" sz="1600">
                <a:solidFill>
                  <a:schemeClr val="dk1"/>
                </a:solidFill>
                <a:latin typeface="Calibri"/>
                <a:ea typeface="Calibri"/>
                <a:cs typeface="Calibri"/>
                <a:sym typeface="Calibri"/>
              </a:rPr>
              <a:t>10 000 $ - École Sr-Saint-Alexandre </a:t>
            </a:r>
            <a:r>
              <a:rPr i="1" lang="fr-CA" sz="1600">
                <a:solidFill>
                  <a:schemeClr val="dk1"/>
                </a:solidFill>
                <a:latin typeface="Calibri"/>
                <a:ea typeface="Calibri"/>
                <a:cs typeface="Calibri"/>
                <a:sym typeface="Calibri"/>
              </a:rPr>
              <a:t>School</a:t>
            </a:r>
            <a:endParaRPr i="1" sz="1600">
              <a:solidFill>
                <a:schemeClr val="dk1"/>
              </a:solidFill>
              <a:latin typeface="Calibri"/>
              <a:ea typeface="Calibri"/>
              <a:cs typeface="Calibri"/>
              <a:sym typeface="Calibri"/>
            </a:endParaRPr>
          </a:p>
          <a:p>
            <a:pPr indent="-330200" lvl="0" marL="457200" rtl="0" algn="l">
              <a:lnSpc>
                <a:spcPct val="105000"/>
              </a:lnSpc>
              <a:spcBef>
                <a:spcPts val="0"/>
              </a:spcBef>
              <a:spcAft>
                <a:spcPts val="0"/>
              </a:spcAft>
              <a:buClr>
                <a:schemeClr val="dk1"/>
              </a:buClr>
              <a:buSzPts val="1600"/>
              <a:buFont typeface="Calibri"/>
              <a:buChar char="●"/>
            </a:pPr>
            <a:r>
              <a:rPr lang="fr-CA" sz="1600">
                <a:solidFill>
                  <a:schemeClr val="dk1"/>
                </a:solidFill>
                <a:latin typeface="Calibri"/>
                <a:ea typeface="Calibri"/>
                <a:cs typeface="Calibri"/>
                <a:sym typeface="Calibri"/>
              </a:rPr>
              <a:t>10 000 $ - Make-a-Wish NB</a:t>
            </a:r>
            <a:endParaRPr sz="1600">
              <a:solidFill>
                <a:schemeClr val="dk1"/>
              </a:solidFill>
              <a:latin typeface="Calibri"/>
              <a:ea typeface="Calibri"/>
              <a:cs typeface="Calibri"/>
              <a:sym typeface="Calibri"/>
            </a:endParaRPr>
          </a:p>
          <a:p>
            <a:pPr indent="-330200" lvl="0" marL="457200" rtl="0" algn="l">
              <a:lnSpc>
                <a:spcPct val="105000"/>
              </a:lnSpc>
              <a:spcBef>
                <a:spcPts val="0"/>
              </a:spcBef>
              <a:spcAft>
                <a:spcPts val="0"/>
              </a:spcAft>
              <a:buClr>
                <a:schemeClr val="dk1"/>
              </a:buClr>
              <a:buSzPts val="1600"/>
              <a:buFont typeface="Calibri"/>
              <a:buChar char="●"/>
            </a:pPr>
            <a:r>
              <a:rPr lang="fr-CA" sz="1600">
                <a:solidFill>
                  <a:schemeClr val="dk1"/>
                </a:solidFill>
                <a:latin typeface="Calibri"/>
                <a:ea typeface="Calibri"/>
                <a:cs typeface="Calibri"/>
                <a:sym typeface="Calibri"/>
              </a:rPr>
              <a:t>10 000 $ - Autobus École Marie-Esther </a:t>
            </a:r>
            <a:r>
              <a:rPr i="1" lang="fr-CA" sz="1600">
                <a:solidFill>
                  <a:schemeClr val="dk1"/>
                </a:solidFill>
                <a:latin typeface="Calibri"/>
                <a:ea typeface="Calibri"/>
                <a:cs typeface="Calibri"/>
                <a:sym typeface="Calibri"/>
              </a:rPr>
              <a:t>School Minibus</a:t>
            </a:r>
            <a:endParaRPr i="1" sz="1600">
              <a:solidFill>
                <a:schemeClr val="dk1"/>
              </a:solidFill>
              <a:latin typeface="Calibri"/>
              <a:ea typeface="Calibri"/>
              <a:cs typeface="Calibri"/>
              <a:sym typeface="Calibri"/>
            </a:endParaRPr>
          </a:p>
          <a:p>
            <a:pPr indent="-330200" lvl="0" marL="457200" rtl="0" algn="l">
              <a:lnSpc>
                <a:spcPct val="105000"/>
              </a:lnSpc>
              <a:spcBef>
                <a:spcPts val="0"/>
              </a:spcBef>
              <a:spcAft>
                <a:spcPts val="0"/>
              </a:spcAft>
              <a:buClr>
                <a:schemeClr val="dk1"/>
              </a:buClr>
              <a:buSzPts val="1600"/>
              <a:buFont typeface="Calibri"/>
              <a:buChar char="●"/>
            </a:pPr>
            <a:r>
              <a:rPr lang="fr-CA" sz="1600">
                <a:solidFill>
                  <a:schemeClr val="dk1"/>
                </a:solidFill>
                <a:latin typeface="Calibri"/>
                <a:ea typeface="Calibri"/>
                <a:cs typeface="Calibri"/>
                <a:sym typeface="Calibri"/>
              </a:rPr>
              <a:t>10 000 $ - Autobus pour La Ruche Inc. et Les Résidences Lucien Saindon Inc. / </a:t>
            </a:r>
            <a:r>
              <a:rPr i="1" lang="fr-CA" sz="1600">
                <a:solidFill>
                  <a:schemeClr val="dk1"/>
                </a:solidFill>
                <a:latin typeface="Calibri"/>
                <a:ea typeface="Calibri"/>
                <a:cs typeface="Calibri"/>
                <a:sym typeface="Calibri"/>
              </a:rPr>
              <a:t>La Ruche Inc. and Les Résidences Lucien Saindon Inc. </a:t>
            </a:r>
            <a:endParaRPr i="1" sz="1600">
              <a:solidFill>
                <a:schemeClr val="dk1"/>
              </a:solidFill>
              <a:latin typeface="Calibri"/>
              <a:ea typeface="Calibri"/>
              <a:cs typeface="Calibri"/>
              <a:sym typeface="Calibri"/>
            </a:endParaRPr>
          </a:p>
          <a:p>
            <a:pPr indent="0" lvl="0" marL="0" rtl="0" algn="l">
              <a:lnSpc>
                <a:spcPct val="95000"/>
              </a:lnSpc>
              <a:spcBef>
                <a:spcPts val="1000"/>
              </a:spcBef>
              <a:spcAft>
                <a:spcPts val="0"/>
              </a:spcAft>
              <a:buNone/>
            </a:pPr>
            <a:r>
              <a:rPr b="1" lang="fr-CA" sz="1600">
                <a:solidFill>
                  <a:srgbClr val="143853"/>
                </a:solidFill>
                <a:latin typeface="Calibri"/>
                <a:ea typeface="Calibri"/>
                <a:cs typeface="Calibri"/>
                <a:sym typeface="Calibri"/>
              </a:rPr>
              <a:t>Quai de Grande-Digue Wharf</a:t>
            </a:r>
            <a:endParaRPr b="1" sz="1600">
              <a:solidFill>
                <a:srgbClr val="143853"/>
              </a:solidFill>
              <a:latin typeface="Calibri"/>
              <a:ea typeface="Calibri"/>
              <a:cs typeface="Calibri"/>
              <a:sym typeface="Calibri"/>
            </a:endParaRPr>
          </a:p>
          <a:p>
            <a:pPr indent="-330200" lvl="0" marL="457200" rtl="0" algn="l">
              <a:lnSpc>
                <a:spcPct val="95000"/>
              </a:lnSpc>
              <a:spcBef>
                <a:spcPts val="1000"/>
              </a:spcBef>
              <a:spcAft>
                <a:spcPts val="0"/>
              </a:spcAft>
              <a:buClr>
                <a:schemeClr val="dk1"/>
              </a:buClr>
              <a:buSzPts val="1600"/>
              <a:buFont typeface="Calibri"/>
              <a:buChar char="●"/>
            </a:pPr>
            <a:r>
              <a:rPr lang="fr-CA" sz="1600">
                <a:solidFill>
                  <a:schemeClr val="dk1"/>
                </a:solidFill>
                <a:latin typeface="Calibri"/>
                <a:ea typeface="Calibri"/>
                <a:cs typeface="Calibri"/>
                <a:sym typeface="Calibri"/>
              </a:rPr>
              <a:t>15 000 $ - Parc communautaire accessible École de Grande-Digue </a:t>
            </a:r>
            <a:r>
              <a:rPr i="1" lang="fr-CA" sz="1600">
                <a:solidFill>
                  <a:schemeClr val="dk1"/>
                </a:solidFill>
                <a:latin typeface="Calibri"/>
                <a:ea typeface="Calibri"/>
                <a:cs typeface="Calibri"/>
                <a:sym typeface="Calibri"/>
              </a:rPr>
              <a:t>School Accessible Community Park</a:t>
            </a:r>
            <a:endParaRPr i="1" sz="1600">
              <a:solidFill>
                <a:schemeClr val="dk1"/>
              </a:solidFill>
              <a:latin typeface="Calibri"/>
              <a:ea typeface="Calibri"/>
              <a:cs typeface="Calibri"/>
              <a:sym typeface="Calibri"/>
            </a:endParaRPr>
          </a:p>
          <a:p>
            <a:pPr indent="0" lvl="0" marL="0" rtl="0" algn="l">
              <a:lnSpc>
                <a:spcPct val="95000"/>
              </a:lnSpc>
              <a:spcBef>
                <a:spcPts val="1000"/>
              </a:spcBef>
              <a:spcAft>
                <a:spcPts val="0"/>
              </a:spcAft>
              <a:buNone/>
            </a:pPr>
            <a:r>
              <a:rPr b="1" lang="fr-CA" sz="1600">
                <a:solidFill>
                  <a:schemeClr val="dk1"/>
                </a:solidFill>
                <a:latin typeface="Calibri"/>
                <a:ea typeface="Calibri"/>
                <a:cs typeface="Calibri"/>
                <a:sym typeface="Calibri"/>
              </a:rPr>
              <a:t>Quai d’Inkerman Wharf</a:t>
            </a:r>
            <a:endParaRPr b="1" sz="1600">
              <a:solidFill>
                <a:schemeClr val="dk1"/>
              </a:solidFill>
              <a:latin typeface="Calibri"/>
              <a:ea typeface="Calibri"/>
              <a:cs typeface="Calibri"/>
              <a:sym typeface="Calibri"/>
            </a:endParaRPr>
          </a:p>
          <a:p>
            <a:pPr indent="-330200" lvl="0" marL="457200" rtl="0" algn="l">
              <a:lnSpc>
                <a:spcPct val="115000"/>
              </a:lnSpc>
              <a:spcBef>
                <a:spcPts val="0"/>
              </a:spcBef>
              <a:spcAft>
                <a:spcPts val="0"/>
              </a:spcAft>
              <a:buClr>
                <a:schemeClr val="dk1"/>
              </a:buClr>
              <a:buSzPts val="1600"/>
              <a:buFont typeface="Calibri"/>
              <a:buChar char="•"/>
            </a:pPr>
            <a:r>
              <a:rPr lang="fr-CA" sz="1600">
                <a:solidFill>
                  <a:schemeClr val="dk1"/>
                </a:solidFill>
                <a:latin typeface="Calibri"/>
                <a:ea typeface="Calibri"/>
                <a:cs typeface="Calibri"/>
                <a:sym typeface="Calibri"/>
              </a:rPr>
              <a:t>12 000$ - Réparation quai de Tracadie </a:t>
            </a:r>
            <a:r>
              <a:rPr i="1" lang="fr-CA" sz="1600">
                <a:solidFill>
                  <a:schemeClr val="dk1"/>
                </a:solidFill>
                <a:latin typeface="Calibri"/>
                <a:ea typeface="Calibri"/>
                <a:cs typeface="Calibri"/>
                <a:sym typeface="Calibri"/>
              </a:rPr>
              <a:t>Wharf repairs </a:t>
            </a:r>
            <a:endParaRPr b="1" sz="1600">
              <a:solidFill>
                <a:schemeClr val="dk1"/>
              </a:solidFill>
              <a:latin typeface="Calibri"/>
              <a:ea typeface="Calibri"/>
              <a:cs typeface="Calibri"/>
              <a:sym typeface="Calibri"/>
            </a:endParaRPr>
          </a:p>
          <a:p>
            <a:pPr indent="0" lvl="0" marL="0" rtl="0" algn="l">
              <a:lnSpc>
                <a:spcPct val="95000"/>
              </a:lnSpc>
              <a:spcBef>
                <a:spcPts val="0"/>
              </a:spcBef>
              <a:spcAft>
                <a:spcPts val="0"/>
              </a:spcAft>
              <a:buNone/>
            </a:pPr>
            <a:r>
              <a:t/>
            </a:r>
            <a:endParaRPr sz="1600">
              <a:solidFill>
                <a:schemeClr val="dk1"/>
              </a:solidFill>
              <a:latin typeface="Calibri"/>
              <a:ea typeface="Calibri"/>
              <a:cs typeface="Calibri"/>
              <a:sym typeface="Calibri"/>
            </a:endParaRPr>
          </a:p>
          <a:p>
            <a:pPr indent="0" lvl="0" marL="0" marR="0" rtl="0" algn="l">
              <a:lnSpc>
                <a:spcPct val="90000"/>
              </a:lnSpc>
              <a:spcBef>
                <a:spcPts val="1000"/>
              </a:spcBef>
              <a:spcAft>
                <a:spcPts val="0"/>
              </a:spcAft>
              <a:buNone/>
            </a:pPr>
            <a:r>
              <a:t/>
            </a:r>
            <a:endParaRPr sz="1600">
              <a:solidFill>
                <a:schemeClr val="dk1"/>
              </a:solidFill>
              <a:latin typeface="Calibri"/>
              <a:ea typeface="Calibri"/>
              <a:cs typeface="Calibri"/>
              <a:sym typeface="Calibri"/>
            </a:endParaRPr>
          </a:p>
        </p:txBody>
      </p:sp>
      <p:sp>
        <p:nvSpPr>
          <p:cNvPr id="157" name="Google Shape;157;g250977896fd_0_17"/>
          <p:cNvSpPr txBox="1"/>
          <p:nvPr/>
        </p:nvSpPr>
        <p:spPr>
          <a:xfrm>
            <a:off x="373691" y="447260"/>
            <a:ext cx="6748800" cy="1152900"/>
          </a:xfrm>
          <a:prstGeom prst="rect">
            <a:avLst/>
          </a:prstGeom>
          <a:noFill/>
          <a:ln>
            <a:noFill/>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chemeClr val="lt1"/>
              </a:buClr>
              <a:buSzPts val="2400"/>
              <a:buFont typeface="Calibri"/>
              <a:buNone/>
            </a:pPr>
            <a:r>
              <a:rPr b="1" lang="fr-CA" sz="2400">
                <a:solidFill>
                  <a:schemeClr val="lt1"/>
                </a:solidFill>
                <a:latin typeface="Calibri"/>
                <a:ea typeface="Calibri"/>
                <a:cs typeface="Calibri"/>
                <a:sym typeface="Calibri"/>
              </a:rPr>
              <a:t>Dons </a:t>
            </a:r>
            <a:r>
              <a:rPr b="1" i="0" lang="fr-CA" sz="2400">
                <a:solidFill>
                  <a:schemeClr val="lt1"/>
                </a:solidFill>
                <a:latin typeface="Calibri"/>
                <a:ea typeface="Calibri"/>
                <a:cs typeface="Calibri"/>
                <a:sym typeface="Calibri"/>
              </a:rPr>
              <a:t>de 5 000$ à 50 000$</a:t>
            </a:r>
            <a:endParaRPr/>
          </a:p>
          <a:p>
            <a:pPr indent="0" lvl="0" marL="0" marR="0" rtl="0" algn="l">
              <a:lnSpc>
                <a:spcPct val="90000"/>
              </a:lnSpc>
              <a:spcBef>
                <a:spcPts val="0"/>
              </a:spcBef>
              <a:spcAft>
                <a:spcPts val="0"/>
              </a:spcAft>
              <a:buClr>
                <a:schemeClr val="lt1"/>
              </a:buClr>
              <a:buSzPts val="2400"/>
              <a:buFont typeface="Calibri"/>
              <a:buNone/>
            </a:pPr>
            <a:r>
              <a:t/>
            </a:r>
            <a:endParaRPr b="1" i="0" sz="2400">
              <a:solidFill>
                <a:schemeClr val="lt1"/>
              </a:solidFill>
              <a:latin typeface="Calibri"/>
              <a:ea typeface="Calibri"/>
              <a:cs typeface="Calibri"/>
              <a:sym typeface="Calibri"/>
            </a:endParaRPr>
          </a:p>
          <a:p>
            <a:pPr indent="0" lvl="0" marL="0" marR="0" rtl="0" algn="l">
              <a:lnSpc>
                <a:spcPct val="90000"/>
              </a:lnSpc>
              <a:spcBef>
                <a:spcPts val="0"/>
              </a:spcBef>
              <a:spcAft>
                <a:spcPts val="0"/>
              </a:spcAft>
              <a:buClr>
                <a:schemeClr val="lt1"/>
              </a:buClr>
              <a:buSzPts val="2400"/>
              <a:buFont typeface="Calibri"/>
              <a:buNone/>
            </a:pPr>
            <a:r>
              <a:rPr b="1" lang="fr-CA" sz="2400">
                <a:solidFill>
                  <a:schemeClr val="lt1"/>
                </a:solidFill>
                <a:latin typeface="Calibri"/>
                <a:ea typeface="Calibri"/>
                <a:cs typeface="Calibri"/>
                <a:sym typeface="Calibri"/>
              </a:rPr>
              <a:t>Donations </a:t>
            </a:r>
            <a:r>
              <a:rPr b="1" i="0" lang="fr-CA" sz="2400">
                <a:solidFill>
                  <a:schemeClr val="lt1"/>
                </a:solidFill>
                <a:latin typeface="Calibri"/>
                <a:ea typeface="Calibri"/>
                <a:cs typeface="Calibri"/>
                <a:sym typeface="Calibri"/>
              </a:rPr>
              <a:t> from $ 5,000 to $ 50,000</a:t>
            </a:r>
            <a:endParaRPr/>
          </a:p>
        </p:txBody>
      </p:sp>
      <p:sp>
        <p:nvSpPr>
          <p:cNvPr id="158" name="Google Shape;158;g250977896fd_0_17"/>
          <p:cNvSpPr/>
          <p:nvPr/>
        </p:nvSpPr>
        <p:spPr>
          <a:xfrm>
            <a:off x="7703507" y="447260"/>
            <a:ext cx="1290300" cy="767700"/>
          </a:xfrm>
          <a:prstGeom prst="rect">
            <a:avLst/>
          </a:prstGeom>
          <a:solidFill>
            <a:srgbClr val="14385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159" name="Google Shape;159;g250977896fd_0_17"/>
          <p:cNvPicPr preferRelativeResize="0"/>
          <p:nvPr/>
        </p:nvPicPr>
        <p:blipFill rotWithShape="1">
          <a:blip r:embed="rId3">
            <a:alphaModFix/>
          </a:blip>
          <a:srcRect b="0" l="0" r="0" t="0"/>
          <a:stretch/>
        </p:blipFill>
        <p:spPr>
          <a:xfrm>
            <a:off x="7478615" y="361628"/>
            <a:ext cx="1665384" cy="898779"/>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cxnSp>
        <p:nvCxnSpPr>
          <p:cNvPr id="164" name="Google Shape;164;g250977896fd_0_9"/>
          <p:cNvCxnSpPr/>
          <p:nvPr/>
        </p:nvCxnSpPr>
        <p:spPr>
          <a:xfrm>
            <a:off x="447261" y="1036866"/>
            <a:ext cx="6675000" cy="0"/>
          </a:xfrm>
          <a:prstGeom prst="straightConnector1">
            <a:avLst/>
          </a:prstGeom>
          <a:noFill/>
          <a:ln cap="flat" cmpd="sng" w="19050">
            <a:solidFill>
              <a:srgbClr val="0283C8"/>
            </a:solidFill>
            <a:prstDash val="solid"/>
            <a:miter lim="800000"/>
            <a:headEnd len="sm" w="sm" type="none"/>
            <a:tailEnd len="sm" w="sm" type="none"/>
          </a:ln>
        </p:spPr>
      </p:cxnSp>
      <p:sp>
        <p:nvSpPr>
          <p:cNvPr id="165" name="Google Shape;165;g250977896fd_0_9"/>
          <p:cNvSpPr txBox="1"/>
          <p:nvPr/>
        </p:nvSpPr>
        <p:spPr>
          <a:xfrm>
            <a:off x="373691" y="2097157"/>
            <a:ext cx="5312700" cy="4313700"/>
          </a:xfrm>
          <a:prstGeom prst="rect">
            <a:avLst/>
          </a:prstGeom>
          <a:noFill/>
          <a:ln>
            <a:noFill/>
          </a:ln>
        </p:spPr>
        <p:txBody>
          <a:bodyPr anchorCtr="0" anchor="t" bIns="45700" lIns="91425" spcFirstLastPara="1" rIns="91425" wrap="square" tIns="45700">
            <a:normAutofit lnSpcReduction="10000"/>
          </a:bodyPr>
          <a:lstStyle/>
          <a:p>
            <a:pPr indent="0" lvl="0" marL="0" marR="0" rtl="0" algn="l">
              <a:lnSpc>
                <a:spcPct val="115000"/>
              </a:lnSpc>
              <a:spcBef>
                <a:spcPts val="0"/>
              </a:spcBef>
              <a:spcAft>
                <a:spcPts val="0"/>
              </a:spcAft>
              <a:buClr>
                <a:srgbClr val="143853"/>
              </a:buClr>
              <a:buSzPts val="1600"/>
              <a:buFont typeface="Arial"/>
              <a:buNone/>
            </a:pPr>
            <a:r>
              <a:rPr b="1" lang="fr-CA" sz="1600">
                <a:solidFill>
                  <a:schemeClr val="dk1"/>
                </a:solidFill>
                <a:latin typeface="Calibri"/>
                <a:ea typeface="Calibri"/>
                <a:cs typeface="Calibri"/>
                <a:sym typeface="Calibri"/>
              </a:rPr>
              <a:t>Quai Grande-Anse Wharf</a:t>
            </a:r>
            <a:endParaRPr b="1" sz="1600">
              <a:solidFill>
                <a:schemeClr val="dk1"/>
              </a:solidFill>
              <a:latin typeface="Calibri"/>
              <a:ea typeface="Calibri"/>
              <a:cs typeface="Calibri"/>
              <a:sym typeface="Calibri"/>
            </a:endParaRPr>
          </a:p>
          <a:p>
            <a:pPr indent="-330200" lvl="0" marL="457200" marR="0" rtl="0" algn="l">
              <a:lnSpc>
                <a:spcPct val="115000"/>
              </a:lnSpc>
              <a:spcBef>
                <a:spcPts val="0"/>
              </a:spcBef>
              <a:spcAft>
                <a:spcPts val="0"/>
              </a:spcAft>
              <a:buClr>
                <a:schemeClr val="dk1"/>
              </a:buClr>
              <a:buSzPts val="1600"/>
              <a:buFont typeface="Calibri"/>
              <a:buChar char="•"/>
            </a:pPr>
            <a:r>
              <a:rPr lang="fr-CA" sz="1600">
                <a:solidFill>
                  <a:schemeClr val="dk1"/>
                </a:solidFill>
                <a:latin typeface="Calibri"/>
                <a:ea typeface="Calibri"/>
                <a:cs typeface="Calibri"/>
                <a:sym typeface="Calibri"/>
              </a:rPr>
              <a:t>6 000$ - Aménagement de la ressource (ensemencement) / Resource enhancement (larvae)</a:t>
            </a:r>
            <a:endParaRPr sz="1600">
              <a:solidFill>
                <a:schemeClr val="dk1"/>
              </a:solidFill>
              <a:latin typeface="Calibri"/>
              <a:ea typeface="Calibri"/>
              <a:cs typeface="Calibri"/>
              <a:sym typeface="Calibri"/>
            </a:endParaRPr>
          </a:p>
          <a:p>
            <a:pPr indent="0" lvl="0" marL="0" marR="0" rtl="0" algn="l">
              <a:lnSpc>
                <a:spcPct val="115000"/>
              </a:lnSpc>
              <a:spcBef>
                <a:spcPts val="1000"/>
              </a:spcBef>
              <a:spcAft>
                <a:spcPts val="0"/>
              </a:spcAft>
              <a:buNone/>
            </a:pPr>
            <a:r>
              <a:rPr b="1" lang="fr-CA" sz="1600">
                <a:solidFill>
                  <a:schemeClr val="dk1"/>
                </a:solidFill>
                <a:latin typeface="Calibri"/>
                <a:ea typeface="Calibri"/>
                <a:cs typeface="Calibri"/>
                <a:sym typeface="Calibri"/>
              </a:rPr>
              <a:t>Quai Cap-Lumière Wharf</a:t>
            </a:r>
            <a:endParaRPr b="1" sz="1600">
              <a:solidFill>
                <a:schemeClr val="dk1"/>
              </a:solidFill>
              <a:latin typeface="Calibri"/>
              <a:ea typeface="Calibri"/>
              <a:cs typeface="Calibri"/>
              <a:sym typeface="Calibri"/>
            </a:endParaRPr>
          </a:p>
          <a:p>
            <a:pPr indent="-330200" lvl="0" marL="457200" marR="0" rtl="0" algn="l">
              <a:lnSpc>
                <a:spcPct val="115000"/>
              </a:lnSpc>
              <a:spcBef>
                <a:spcPts val="1000"/>
              </a:spcBef>
              <a:spcAft>
                <a:spcPts val="0"/>
              </a:spcAft>
              <a:buClr>
                <a:schemeClr val="dk1"/>
              </a:buClr>
              <a:buSzPts val="1600"/>
              <a:buFont typeface="Calibri"/>
              <a:buChar char="●"/>
            </a:pPr>
            <a:r>
              <a:rPr lang="fr-CA" sz="1600">
                <a:solidFill>
                  <a:schemeClr val="dk1"/>
                </a:solidFill>
                <a:latin typeface="Calibri"/>
                <a:ea typeface="Calibri"/>
                <a:cs typeface="Calibri"/>
                <a:sym typeface="Calibri"/>
              </a:rPr>
              <a:t>23 518$ - Achat conteneur pour le quai /</a:t>
            </a:r>
            <a:r>
              <a:rPr i="1" lang="fr-CA" sz="1600">
                <a:solidFill>
                  <a:schemeClr val="dk1"/>
                </a:solidFill>
                <a:latin typeface="Calibri"/>
                <a:ea typeface="Calibri"/>
                <a:cs typeface="Calibri"/>
                <a:sym typeface="Calibri"/>
              </a:rPr>
              <a:t>Purchase of container for the wharf</a:t>
            </a:r>
            <a:endParaRPr i="1" sz="1600">
              <a:solidFill>
                <a:schemeClr val="dk1"/>
              </a:solidFill>
              <a:latin typeface="Calibri"/>
              <a:ea typeface="Calibri"/>
              <a:cs typeface="Calibri"/>
              <a:sym typeface="Calibri"/>
            </a:endParaRPr>
          </a:p>
          <a:p>
            <a:pPr indent="0" lvl="0" marL="0" marR="0" rtl="0" algn="l">
              <a:lnSpc>
                <a:spcPct val="115000"/>
              </a:lnSpc>
              <a:spcBef>
                <a:spcPts val="1000"/>
              </a:spcBef>
              <a:spcAft>
                <a:spcPts val="0"/>
              </a:spcAft>
              <a:buNone/>
            </a:pPr>
            <a:r>
              <a:rPr b="1" lang="fr-CA" sz="1600">
                <a:solidFill>
                  <a:schemeClr val="dk1"/>
                </a:solidFill>
                <a:latin typeface="Calibri"/>
                <a:ea typeface="Calibri"/>
                <a:cs typeface="Calibri"/>
                <a:sym typeface="Calibri"/>
              </a:rPr>
              <a:t>Quai Petit-Shippagan Wharf</a:t>
            </a:r>
            <a:endParaRPr b="1" sz="1600">
              <a:solidFill>
                <a:schemeClr val="dk1"/>
              </a:solidFill>
              <a:latin typeface="Calibri"/>
              <a:ea typeface="Calibri"/>
              <a:cs typeface="Calibri"/>
              <a:sym typeface="Calibri"/>
            </a:endParaRPr>
          </a:p>
          <a:p>
            <a:pPr indent="-330200" lvl="0" marL="457200" marR="0" rtl="0" algn="l">
              <a:lnSpc>
                <a:spcPct val="90000"/>
              </a:lnSpc>
              <a:spcBef>
                <a:spcPts val="1000"/>
              </a:spcBef>
              <a:spcAft>
                <a:spcPts val="0"/>
              </a:spcAft>
              <a:buClr>
                <a:srgbClr val="143853"/>
              </a:buClr>
              <a:buSzPts val="1600"/>
              <a:buFont typeface="Calibri"/>
              <a:buChar char="●"/>
            </a:pPr>
            <a:r>
              <a:rPr lang="fr-CA" sz="1600">
                <a:solidFill>
                  <a:schemeClr val="dk1"/>
                </a:solidFill>
                <a:latin typeface="Calibri"/>
                <a:ea typeface="Calibri"/>
                <a:cs typeface="Calibri"/>
                <a:sym typeface="Calibri"/>
              </a:rPr>
              <a:t>6 834$ - </a:t>
            </a:r>
            <a:r>
              <a:rPr i="1" lang="fr-CA" sz="1600">
                <a:solidFill>
                  <a:schemeClr val="dk1"/>
                </a:solidFill>
                <a:latin typeface="Calibri"/>
                <a:ea typeface="Calibri"/>
                <a:cs typeface="Calibri"/>
                <a:sym typeface="Calibri"/>
              </a:rPr>
              <a:t>Achat de défibrillateurs / Purchase of defibrillators</a:t>
            </a:r>
            <a:endParaRPr i="1" sz="16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b="1" sz="16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b="1" lang="fr-CA" sz="1600">
                <a:solidFill>
                  <a:schemeClr val="dk1"/>
                </a:solidFill>
                <a:latin typeface="Calibri"/>
                <a:ea typeface="Calibri"/>
                <a:cs typeface="Calibri"/>
                <a:sym typeface="Calibri"/>
              </a:rPr>
              <a:t>Quai Inkerman Wharf</a:t>
            </a:r>
            <a:endParaRPr sz="1600">
              <a:solidFill>
                <a:schemeClr val="dk1"/>
              </a:solidFill>
              <a:latin typeface="Calibri"/>
              <a:ea typeface="Calibri"/>
              <a:cs typeface="Calibri"/>
              <a:sym typeface="Calibri"/>
            </a:endParaRPr>
          </a:p>
          <a:p>
            <a:pPr indent="-330200" lvl="0" marL="457200" rtl="0" algn="l">
              <a:lnSpc>
                <a:spcPct val="115000"/>
              </a:lnSpc>
              <a:spcBef>
                <a:spcPts val="0"/>
              </a:spcBef>
              <a:spcAft>
                <a:spcPts val="0"/>
              </a:spcAft>
              <a:buClr>
                <a:schemeClr val="dk1"/>
              </a:buClr>
              <a:buSzPts val="1600"/>
              <a:buFont typeface="Calibri"/>
              <a:buChar char="•"/>
            </a:pPr>
            <a:r>
              <a:rPr lang="fr-CA" sz="1600">
                <a:solidFill>
                  <a:schemeClr val="dk1"/>
                </a:solidFill>
                <a:latin typeface="Calibri"/>
                <a:ea typeface="Calibri"/>
                <a:cs typeface="Calibri"/>
                <a:sym typeface="Calibri"/>
              </a:rPr>
              <a:t>19 566$ - Aménagement de la ressource (récifs artificiels) / Resource enhancement (artificials reefs)</a:t>
            </a:r>
            <a:endParaRPr sz="1600">
              <a:solidFill>
                <a:schemeClr val="dk1"/>
              </a:solidFill>
              <a:latin typeface="Calibri"/>
              <a:ea typeface="Calibri"/>
              <a:cs typeface="Calibri"/>
              <a:sym typeface="Calibri"/>
            </a:endParaRPr>
          </a:p>
          <a:p>
            <a:pPr indent="0" lvl="0" marL="0" marR="0" rtl="0" algn="l">
              <a:lnSpc>
                <a:spcPct val="90000"/>
              </a:lnSpc>
              <a:spcBef>
                <a:spcPts val="1000"/>
              </a:spcBef>
              <a:spcAft>
                <a:spcPts val="0"/>
              </a:spcAft>
              <a:buNone/>
            </a:pPr>
            <a:r>
              <a:t/>
            </a:r>
            <a:endParaRPr sz="1600">
              <a:solidFill>
                <a:schemeClr val="dk1"/>
              </a:solidFill>
              <a:latin typeface="Calibri"/>
              <a:ea typeface="Calibri"/>
              <a:cs typeface="Calibri"/>
              <a:sym typeface="Calibri"/>
            </a:endParaRPr>
          </a:p>
        </p:txBody>
      </p:sp>
      <p:sp>
        <p:nvSpPr>
          <p:cNvPr id="166" name="Google Shape;166;g250977896fd_0_9"/>
          <p:cNvSpPr txBox="1"/>
          <p:nvPr/>
        </p:nvSpPr>
        <p:spPr>
          <a:xfrm>
            <a:off x="373691" y="447260"/>
            <a:ext cx="6748800" cy="1152900"/>
          </a:xfrm>
          <a:prstGeom prst="rect">
            <a:avLst/>
          </a:prstGeom>
          <a:noFill/>
          <a:ln>
            <a:noFill/>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chemeClr val="lt1"/>
              </a:buClr>
              <a:buSzPts val="2400"/>
              <a:buFont typeface="Calibri"/>
              <a:buNone/>
            </a:pPr>
            <a:r>
              <a:rPr b="1" lang="fr-CA" sz="2400">
                <a:solidFill>
                  <a:schemeClr val="lt1"/>
                </a:solidFill>
                <a:latin typeface="Calibri"/>
                <a:ea typeface="Calibri"/>
                <a:cs typeface="Calibri"/>
                <a:sym typeface="Calibri"/>
              </a:rPr>
              <a:t>Projets </a:t>
            </a:r>
            <a:r>
              <a:rPr b="1" i="0" lang="fr-CA" sz="2400">
                <a:solidFill>
                  <a:schemeClr val="lt1"/>
                </a:solidFill>
                <a:latin typeface="Calibri"/>
                <a:ea typeface="Calibri"/>
                <a:cs typeface="Calibri"/>
                <a:sym typeface="Calibri"/>
              </a:rPr>
              <a:t>de 5 000$ à 50 000$</a:t>
            </a:r>
            <a:endParaRPr/>
          </a:p>
          <a:p>
            <a:pPr indent="0" lvl="0" marL="0" marR="0" rtl="0" algn="l">
              <a:lnSpc>
                <a:spcPct val="90000"/>
              </a:lnSpc>
              <a:spcBef>
                <a:spcPts val="0"/>
              </a:spcBef>
              <a:spcAft>
                <a:spcPts val="0"/>
              </a:spcAft>
              <a:buClr>
                <a:schemeClr val="lt1"/>
              </a:buClr>
              <a:buSzPts val="2400"/>
              <a:buFont typeface="Calibri"/>
              <a:buNone/>
            </a:pPr>
            <a:r>
              <a:t/>
            </a:r>
            <a:endParaRPr b="1" i="0" sz="2400">
              <a:solidFill>
                <a:schemeClr val="lt1"/>
              </a:solidFill>
              <a:latin typeface="Calibri"/>
              <a:ea typeface="Calibri"/>
              <a:cs typeface="Calibri"/>
              <a:sym typeface="Calibri"/>
            </a:endParaRPr>
          </a:p>
          <a:p>
            <a:pPr indent="0" lvl="0" marL="0" marR="0" rtl="0" algn="l">
              <a:lnSpc>
                <a:spcPct val="90000"/>
              </a:lnSpc>
              <a:spcBef>
                <a:spcPts val="0"/>
              </a:spcBef>
              <a:spcAft>
                <a:spcPts val="0"/>
              </a:spcAft>
              <a:buClr>
                <a:schemeClr val="lt1"/>
              </a:buClr>
              <a:buSzPts val="2400"/>
              <a:buFont typeface="Calibri"/>
              <a:buNone/>
            </a:pPr>
            <a:r>
              <a:rPr b="1" lang="fr-CA" sz="2400">
                <a:solidFill>
                  <a:schemeClr val="lt1"/>
                </a:solidFill>
                <a:latin typeface="Calibri"/>
                <a:ea typeface="Calibri"/>
                <a:cs typeface="Calibri"/>
                <a:sym typeface="Calibri"/>
              </a:rPr>
              <a:t>Projects </a:t>
            </a:r>
            <a:r>
              <a:rPr b="1" i="0" lang="fr-CA" sz="2400">
                <a:solidFill>
                  <a:schemeClr val="lt1"/>
                </a:solidFill>
                <a:latin typeface="Calibri"/>
                <a:ea typeface="Calibri"/>
                <a:cs typeface="Calibri"/>
                <a:sym typeface="Calibri"/>
              </a:rPr>
              <a:t> from $ 5,000 to $ 50,000</a:t>
            </a:r>
            <a:endParaRPr/>
          </a:p>
        </p:txBody>
      </p:sp>
      <p:sp>
        <p:nvSpPr>
          <p:cNvPr id="167" name="Google Shape;167;g250977896fd_0_9"/>
          <p:cNvSpPr/>
          <p:nvPr/>
        </p:nvSpPr>
        <p:spPr>
          <a:xfrm>
            <a:off x="7703507" y="447260"/>
            <a:ext cx="1290300" cy="767700"/>
          </a:xfrm>
          <a:prstGeom prst="rect">
            <a:avLst/>
          </a:prstGeom>
          <a:solidFill>
            <a:srgbClr val="14385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168" name="Google Shape;168;g250977896fd_0_9"/>
          <p:cNvPicPr preferRelativeResize="0"/>
          <p:nvPr/>
        </p:nvPicPr>
        <p:blipFill rotWithShape="1">
          <a:blip r:embed="rId3">
            <a:alphaModFix/>
          </a:blip>
          <a:srcRect b="0" l="0" r="0" t="0"/>
          <a:stretch/>
        </p:blipFill>
        <p:spPr>
          <a:xfrm>
            <a:off x="7478615" y="361628"/>
            <a:ext cx="1665384" cy="89877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Thème Office">
  <a:themeElements>
    <a:clrScheme name="Bureau">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hème Office">
  <a:themeElements>
    <a:clrScheme name="Thème 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2020-12-16T13:26:35Z</dcterms:created>
  <dc:creator>Julie Mistral</dc:creator>
</cp:coreProperties>
</file>